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28" r:id="rId2"/>
  </p:sldMasterIdLst>
  <p:notesMasterIdLst>
    <p:notesMasterId r:id="rId27"/>
  </p:notesMasterIdLst>
  <p:handoutMasterIdLst>
    <p:handoutMasterId r:id="rId28"/>
  </p:handoutMasterIdLst>
  <p:sldIdLst>
    <p:sldId id="279" r:id="rId3"/>
    <p:sldId id="257" r:id="rId4"/>
    <p:sldId id="282" r:id="rId5"/>
    <p:sldId id="283" r:id="rId6"/>
    <p:sldId id="258" r:id="rId7"/>
    <p:sldId id="259" r:id="rId8"/>
    <p:sldId id="284" r:id="rId9"/>
    <p:sldId id="260" r:id="rId10"/>
    <p:sldId id="261" r:id="rId11"/>
    <p:sldId id="262" r:id="rId12"/>
    <p:sldId id="263" r:id="rId13"/>
    <p:sldId id="265" r:id="rId14"/>
    <p:sldId id="266" r:id="rId15"/>
    <p:sldId id="267" r:id="rId16"/>
    <p:sldId id="280" r:id="rId17"/>
    <p:sldId id="269" r:id="rId18"/>
    <p:sldId id="270" r:id="rId19"/>
    <p:sldId id="271" r:id="rId20"/>
    <p:sldId id="272" r:id="rId21"/>
    <p:sldId id="273" r:id="rId22"/>
    <p:sldId id="274" r:id="rId23"/>
    <p:sldId id="281" r:id="rId24"/>
    <p:sldId id="275"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1" autoAdjust="0"/>
    <p:restoredTop sz="94696"/>
  </p:normalViewPr>
  <p:slideViewPr>
    <p:cSldViewPr snapToGrid="0">
      <p:cViewPr varScale="1">
        <p:scale>
          <a:sx n="105" d="100"/>
          <a:sy n="105" d="100"/>
        </p:scale>
        <p:origin x="211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D4094-E37F-A240-A59F-6F73290456DC}" type="datetimeFigureOut">
              <a:rPr lang="en-US" smtClean="0"/>
              <a:pPr/>
              <a:t>6/8/21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334079-FFD8-904C-B533-8135267D9843}" type="slidenum">
              <a:rPr lang="en-US" smtClean="0"/>
              <a:pPr/>
              <a:t>‹#›</a:t>
            </a:fld>
            <a:endParaRPr lang="en-US" dirty="0"/>
          </a:p>
        </p:txBody>
      </p:sp>
    </p:spTree>
    <p:extLst>
      <p:ext uri="{BB962C8B-B14F-4D97-AF65-F5344CB8AC3E}">
        <p14:creationId xmlns:p14="http://schemas.microsoft.com/office/powerpoint/2010/main" val="1585852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2A987-0565-435B-A5C1-41558B3FB236}" type="datetimeFigureOut">
              <a:rPr lang="en-US" smtClean="0"/>
              <a:pPr/>
              <a:t>6/8/21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15680-0EE1-4DF2-82BA-36D08830D09B}" type="slidenum">
              <a:rPr lang="en-US" smtClean="0"/>
              <a:pPr/>
              <a:t>‹#›</a:t>
            </a:fld>
            <a:endParaRPr lang="en-US" dirty="0"/>
          </a:p>
        </p:txBody>
      </p:sp>
    </p:spTree>
    <p:extLst>
      <p:ext uri="{BB962C8B-B14F-4D97-AF65-F5344CB8AC3E}">
        <p14:creationId xmlns:p14="http://schemas.microsoft.com/office/powerpoint/2010/main" val="29881007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359596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91677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10711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3BCD3-3364-47F4-AF91-FD8281C4E1E2}" type="slidenum">
              <a:rPr lang="en-US" smtClean="0"/>
              <a:pPr fontAlgn="base">
                <a:spcBef>
                  <a:spcPct val="0"/>
                </a:spcBef>
                <a:spcAft>
                  <a:spcPct val="0"/>
                </a:spcAft>
                <a:defRPr/>
              </a:pPr>
              <a:t>12</a:t>
            </a:fld>
            <a:endParaRPr lang="en-US" dirty="0"/>
          </a:p>
        </p:txBody>
      </p:sp>
    </p:spTree>
    <p:extLst>
      <p:ext uri="{BB962C8B-B14F-4D97-AF65-F5344CB8AC3E}">
        <p14:creationId xmlns:p14="http://schemas.microsoft.com/office/powerpoint/2010/main" val="298764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578707-5537-499E-9BD7-8C2468912902}" type="slidenum">
              <a:rPr lang="en-US" smtClean="0"/>
              <a:pPr fontAlgn="base">
                <a:spcBef>
                  <a:spcPct val="0"/>
                </a:spcBef>
                <a:spcAft>
                  <a:spcPct val="0"/>
                </a:spcAft>
                <a:defRPr/>
              </a:pPr>
              <a:t>13</a:t>
            </a:fld>
            <a:endParaRPr lang="en-US" dirty="0"/>
          </a:p>
        </p:txBody>
      </p:sp>
    </p:spTree>
    <p:extLst>
      <p:ext uri="{BB962C8B-B14F-4D97-AF65-F5344CB8AC3E}">
        <p14:creationId xmlns:p14="http://schemas.microsoft.com/office/powerpoint/2010/main" val="257079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7CD99F-2EB9-4185-A976-0D3E88127753}" type="slidenum">
              <a:rPr lang="en-US" smtClean="0"/>
              <a:pPr fontAlgn="base">
                <a:spcBef>
                  <a:spcPct val="0"/>
                </a:spcBef>
                <a:spcAft>
                  <a:spcPct val="0"/>
                </a:spcAft>
                <a:defRPr/>
              </a:pPr>
              <a:t>14</a:t>
            </a:fld>
            <a:endParaRPr lang="en-US" dirty="0"/>
          </a:p>
        </p:txBody>
      </p:sp>
    </p:spTree>
    <p:extLst>
      <p:ext uri="{BB962C8B-B14F-4D97-AF65-F5344CB8AC3E}">
        <p14:creationId xmlns:p14="http://schemas.microsoft.com/office/powerpoint/2010/main" val="2532336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22B15-799B-4F7B-99B2-66F14EBEBEC7}" type="slidenum">
              <a:rPr lang="en-US" smtClean="0"/>
              <a:pPr fontAlgn="base">
                <a:spcBef>
                  <a:spcPct val="0"/>
                </a:spcBef>
                <a:spcAft>
                  <a:spcPct val="0"/>
                </a:spcAft>
                <a:defRPr/>
              </a:pPr>
              <a:t>16</a:t>
            </a:fld>
            <a:endParaRPr lang="en-US" dirty="0"/>
          </a:p>
        </p:txBody>
      </p:sp>
    </p:spTree>
    <p:extLst>
      <p:ext uri="{BB962C8B-B14F-4D97-AF65-F5344CB8AC3E}">
        <p14:creationId xmlns:p14="http://schemas.microsoft.com/office/powerpoint/2010/main" val="292462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F39DB-2039-40E4-851C-9549B9072D80}" type="slidenum">
              <a:rPr lang="en-US" smtClean="0"/>
              <a:pPr fontAlgn="base">
                <a:spcBef>
                  <a:spcPct val="0"/>
                </a:spcBef>
                <a:spcAft>
                  <a:spcPct val="0"/>
                </a:spcAft>
                <a:defRPr/>
              </a:pPr>
              <a:t>18</a:t>
            </a:fld>
            <a:endParaRPr lang="en-US" dirty="0"/>
          </a:p>
        </p:txBody>
      </p:sp>
    </p:spTree>
    <p:extLst>
      <p:ext uri="{BB962C8B-B14F-4D97-AF65-F5344CB8AC3E}">
        <p14:creationId xmlns:p14="http://schemas.microsoft.com/office/powerpoint/2010/main" val="313458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A8857F-C812-4F4F-B5DA-EACAEC14608E}" type="slidenum">
              <a:rPr lang="en-US" smtClean="0"/>
              <a:pPr fontAlgn="base">
                <a:spcBef>
                  <a:spcPct val="0"/>
                </a:spcBef>
                <a:spcAft>
                  <a:spcPct val="0"/>
                </a:spcAft>
                <a:defRPr/>
              </a:pPr>
              <a:t>20</a:t>
            </a:fld>
            <a:endParaRPr lang="en-US" dirty="0"/>
          </a:p>
        </p:txBody>
      </p:sp>
    </p:spTree>
    <p:extLst>
      <p:ext uri="{BB962C8B-B14F-4D97-AF65-F5344CB8AC3E}">
        <p14:creationId xmlns:p14="http://schemas.microsoft.com/office/powerpoint/2010/main" val="2813907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71C2DC-0C42-4018-B431-981A30FE2F58}" type="slidenum">
              <a:rPr lang="en-US" smtClean="0"/>
              <a:pPr fontAlgn="base">
                <a:spcBef>
                  <a:spcPct val="0"/>
                </a:spcBef>
                <a:spcAft>
                  <a:spcPct val="0"/>
                </a:spcAft>
                <a:defRPr/>
              </a:pPr>
              <a:t>23</a:t>
            </a:fld>
            <a:endParaRPr lang="en-US" dirty="0"/>
          </a:p>
        </p:txBody>
      </p:sp>
    </p:spTree>
    <p:extLst>
      <p:ext uri="{BB962C8B-B14F-4D97-AF65-F5344CB8AC3E}">
        <p14:creationId xmlns:p14="http://schemas.microsoft.com/office/powerpoint/2010/main" val="102668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C26A11-D7A0-48C5-ACCD-A7DD75E9BF87}" type="slidenum">
              <a:rPr lang="en-US" smtClean="0"/>
              <a:pPr fontAlgn="base">
                <a:spcBef>
                  <a:spcPct val="0"/>
                </a:spcBef>
                <a:spcAft>
                  <a:spcPct val="0"/>
                </a:spcAft>
                <a:defRPr/>
              </a:pPr>
              <a:t>24</a:t>
            </a:fld>
            <a:endParaRPr lang="en-US" dirty="0"/>
          </a:p>
        </p:txBody>
      </p:sp>
    </p:spTree>
    <p:extLst>
      <p:ext uri="{BB962C8B-B14F-4D97-AF65-F5344CB8AC3E}">
        <p14:creationId xmlns:p14="http://schemas.microsoft.com/office/powerpoint/2010/main" val="201260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60759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3943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30704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99549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67480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02157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7125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77834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a:xfrm>
            <a:off x="0" y="762000"/>
            <a:ext cx="9144000"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Helvetica" charset="0"/>
                <a:cs typeface="Helvetica" charset="0"/>
              </a:rPr>
              <a:t>Visualizing Environmental Science</a:t>
            </a:r>
          </a:p>
        </p:txBody>
      </p:sp>
      <p:sp>
        <p:nvSpPr>
          <p:cNvPr id="8"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412842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58921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a:xfrm>
            <a:off x="3886200" y="1676400"/>
            <a:ext cx="4419600" cy="35607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userDrawn="1"/>
        </p:nvSpPr>
        <p:spPr>
          <a:xfrm>
            <a:off x="990600" y="1716088"/>
            <a:ext cx="4191000" cy="3770312"/>
          </a:xfrm>
          <a:prstGeom prst="rect">
            <a:avLst/>
          </a:prstGeom>
          <a:noFill/>
        </p:spPr>
        <p:txBody>
          <a:bodyPr>
            <a:spAutoFit/>
          </a:bodyPr>
          <a:lstStyle/>
          <a:p>
            <a:pPr>
              <a:defRPr/>
            </a:pPr>
            <a:r>
              <a:rPr lang="en-US" sz="23900" b="1" spc="-300" dirty="0">
                <a:solidFill>
                  <a:prstClr val="white">
                    <a:lumMod val="75000"/>
                  </a:prstClr>
                </a:solidFill>
                <a:latin typeface="Helvetica"/>
                <a:cs typeface="Helvetica"/>
              </a:rPr>
              <a:t>0</a:t>
            </a:r>
          </a:p>
        </p:txBody>
      </p:sp>
      <p:sp>
        <p:nvSpPr>
          <p:cNvPr id="9" name="Rectangle 3"/>
          <p:cNvSpPr>
            <a:spLocks noGrp="1" noChangeArrowheads="1"/>
          </p:cNvSpPr>
          <p:nvPr>
            <p:ph type="subTitle" idx="1" hasCustomPrompt="1"/>
          </p:nvPr>
        </p:nvSpPr>
        <p:spPr>
          <a:xfrm>
            <a:off x="0" y="5562600"/>
            <a:ext cx="9144000" cy="990600"/>
          </a:xfrm>
          <a:prstGeom prst="rect">
            <a:avLst/>
          </a:prstGeom>
        </p:spPr>
        <p:txBody>
          <a:bodyPr/>
          <a:lstStyle>
            <a:lvl1pPr marL="0" indent="0" algn="ctr">
              <a:buNone/>
              <a:defRPr baseline="0"/>
            </a:lvl1pPr>
          </a:lstStyle>
          <a:p>
            <a:pPr eaLnBrk="1" hangingPunct="1">
              <a:defRPr/>
            </a:pPr>
            <a:r>
              <a:rPr lang="en-US" sz="2000" spc="300" dirty="0">
                <a:solidFill>
                  <a:schemeClr val="tx1"/>
                </a:solidFill>
                <a:latin typeface="Arial" charset="0"/>
                <a:cs typeface="Arial" charset="0"/>
              </a:rPr>
              <a:t>LECTURE LAUNCHER</a:t>
            </a:r>
          </a:p>
          <a:p>
            <a:pPr eaLnBrk="1" hangingPunct="1">
              <a:defRPr/>
            </a:pPr>
            <a:r>
              <a:rPr lang="en-US" sz="2800" b="1" dirty="0">
                <a:solidFill>
                  <a:srgbClr val="800000"/>
                </a:solidFill>
                <a:latin typeface="Arial" charset="0"/>
                <a:cs typeface="Arial" charset="0"/>
              </a:rPr>
              <a:t>Click to edit chapter title</a:t>
            </a:r>
          </a:p>
        </p:txBody>
      </p:sp>
      <p:pic>
        <p:nvPicPr>
          <p:cNvPr id="10" name="Picture 5" descr="visualizing_video_ic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548640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066800" y="2020888"/>
            <a:ext cx="3810000" cy="369887"/>
          </a:xfrm>
          <a:prstGeom prst="rect">
            <a:avLst/>
          </a:prstGeom>
          <a:noFill/>
        </p:spPr>
        <p:txBody>
          <a:bodyPr>
            <a:spAutoFit/>
          </a:bodyPr>
          <a:lstStyle/>
          <a:p>
            <a:pPr>
              <a:defRPr/>
            </a:pPr>
            <a:r>
              <a:rPr lang="en-US" spc="600" dirty="0">
                <a:solidFill>
                  <a:prstClr val="white">
                    <a:lumMod val="65000"/>
                  </a:prstClr>
                </a:solidFill>
              </a:rPr>
              <a:t>CHAPTER</a:t>
            </a:r>
          </a:p>
        </p:txBody>
      </p:sp>
      <p:sp>
        <p:nvSpPr>
          <p:cNvPr id="13" name="TextBox 12"/>
          <p:cNvSpPr txBox="1"/>
          <p:nvPr userDrawn="1"/>
        </p:nvSpPr>
        <p:spPr>
          <a:xfrm>
            <a:off x="5181600" y="2867456"/>
            <a:ext cx="2287906" cy="369332"/>
          </a:xfrm>
          <a:prstGeom prst="rect">
            <a:avLst/>
          </a:prstGeom>
          <a:noFill/>
        </p:spPr>
        <p:txBody>
          <a:bodyPr wrap="square" rtlCol="0">
            <a:spAutoFit/>
          </a:bodyPr>
          <a:lstStyle/>
          <a:p>
            <a:r>
              <a:rPr lang="en-US" dirty="0">
                <a:solidFill>
                  <a:prstClr val="black"/>
                </a:solidFill>
              </a:rPr>
              <a:t>Chapter Photo here</a:t>
            </a:r>
          </a:p>
        </p:txBody>
      </p:sp>
      <p:sp>
        <p:nvSpPr>
          <p:cNvPr id="14"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43272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extBox 4"/>
          <p:cNvSpPr txBox="1">
            <a:spLocks noChangeArrowheads="1"/>
          </p:cNvSpPr>
          <p:nvPr userDrawn="1"/>
        </p:nvSpPr>
        <p:spPr bwMode="auto">
          <a:xfrm>
            <a:off x="381000" y="1600200"/>
            <a:ext cx="8305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en-US" sz="2200" dirty="0">
                <a:solidFill>
                  <a:prstClr val="black"/>
                </a:solidFill>
              </a:rPr>
              <a:t>Sample copy…Chapter 7 discusses the many factors that can contribute to large reproductive rates in over populated countries. In many cases, underlying cultural traditions have a significant impact in family size. One such tradition is the marrying age of young women. Girls who get married at an early age and are sent to live with their husbands as teens have a longer reproductive time to have children. The video illustrates a village where the tradition is for girls to get married even before they are teenagers. They don</a:t>
            </a:r>
            <a:r>
              <a:rPr lang="ja-JP" altLang="en-US" sz="2200" dirty="0">
                <a:solidFill>
                  <a:prstClr val="black"/>
                </a:solidFill>
              </a:rPr>
              <a:t>’</a:t>
            </a:r>
            <a:r>
              <a:rPr lang="en-US" altLang="ja-JP" sz="2200" dirty="0">
                <a:solidFill>
                  <a:prstClr val="black"/>
                </a:solidFill>
              </a:rPr>
              <a:t>t immediately go to live with their new husbands, but they do live with them before their eighteenth birthday in most cases. This tradition of early marriages is meant to strengthen the family for a successful future. The village adheres to this tradition rather than hold to what new laws dictate is the legal marrying age.</a:t>
            </a:r>
            <a:endParaRPr lang="en-US" sz="2200" dirty="0">
              <a:solidFill>
                <a:prstClr val="black"/>
              </a:solidFill>
            </a:endParaRPr>
          </a:p>
        </p:txBody>
      </p:sp>
      <p:sp>
        <p:nvSpPr>
          <p:cNvPr id="4"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0941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314074" y="1747782"/>
            <a:ext cx="8534628" cy="3970318"/>
          </a:xfrm>
          <a:prstGeom prst="rect">
            <a:avLst/>
          </a:prstGeom>
        </p:spPr>
        <p:txBody>
          <a:bodyPr wrap="square">
            <a:spAutoFit/>
          </a:bodyPr>
          <a:lstStyle/>
          <a:p>
            <a:r>
              <a:rPr lang="en-US" sz="2800" dirty="0">
                <a:solidFill>
                  <a:prstClr val="black"/>
                </a:solidFill>
                <a:cs typeface="Arial" charset="0"/>
              </a:rPr>
              <a:t>3.  Sample Question…</a:t>
            </a:r>
            <a:r>
              <a:rPr lang="en-US" sz="2800" dirty="0">
                <a:solidFill>
                  <a:prstClr val="black"/>
                </a:solidFill>
              </a:rPr>
              <a:t>Traditions are more than important than laws in these villages of northern India.  Why do these traditions exist?</a:t>
            </a:r>
          </a:p>
          <a:p>
            <a:pPr lvl="1"/>
            <a:endParaRPr lang="en-US" sz="2800" dirty="0">
              <a:solidFill>
                <a:prstClr val="black"/>
              </a:solidFill>
            </a:endParaRPr>
          </a:p>
          <a:p>
            <a:pPr lvl="1"/>
            <a:r>
              <a:rPr lang="en-US" sz="2800" b="1" dirty="0">
                <a:solidFill>
                  <a:prstClr val="black"/>
                </a:solidFill>
              </a:rPr>
              <a:t>a. </a:t>
            </a:r>
            <a:r>
              <a:rPr lang="en-US" sz="2800" dirty="0">
                <a:solidFill>
                  <a:prstClr val="black"/>
                </a:solidFill>
              </a:rPr>
              <a:t>To provide the foundations for a successful family. </a:t>
            </a:r>
          </a:p>
          <a:p>
            <a:pPr lvl="1"/>
            <a:r>
              <a:rPr lang="en-US" sz="2800" b="1" dirty="0">
                <a:solidFill>
                  <a:prstClr val="black"/>
                </a:solidFill>
              </a:rPr>
              <a:t>b. </a:t>
            </a:r>
            <a:r>
              <a:rPr lang="en-US" sz="2800" dirty="0">
                <a:solidFill>
                  <a:prstClr val="black"/>
                </a:solidFill>
              </a:rPr>
              <a:t>To marry off the daughters so they don</a:t>
            </a:r>
            <a:r>
              <a:rPr lang="ja-JP" altLang="en-US" sz="2800" dirty="0">
                <a:solidFill>
                  <a:prstClr val="black"/>
                </a:solidFill>
              </a:rPr>
              <a:t>’</a:t>
            </a:r>
            <a:r>
              <a:rPr lang="en-US" altLang="ja-JP" sz="2800" dirty="0">
                <a:solidFill>
                  <a:prstClr val="black"/>
                </a:solidFill>
              </a:rPr>
              <a:t>t have to      feed them anymore.</a:t>
            </a:r>
          </a:p>
          <a:p>
            <a:pPr lvl="1"/>
            <a:r>
              <a:rPr lang="en-US" sz="2800" b="1" dirty="0">
                <a:solidFill>
                  <a:prstClr val="black"/>
                </a:solidFill>
              </a:rPr>
              <a:t>c. </a:t>
            </a:r>
            <a:r>
              <a:rPr lang="en-US" sz="2800" dirty="0">
                <a:solidFill>
                  <a:prstClr val="black"/>
                </a:solidFill>
              </a:rPr>
              <a:t>To gain the dowry from the groom</a:t>
            </a:r>
            <a:r>
              <a:rPr lang="ja-JP" altLang="en-US" sz="2800" dirty="0">
                <a:solidFill>
                  <a:prstClr val="black"/>
                </a:solidFill>
              </a:rPr>
              <a:t>’</a:t>
            </a:r>
            <a:r>
              <a:rPr lang="en-US" altLang="ja-JP" sz="2800" dirty="0">
                <a:solidFill>
                  <a:prstClr val="black"/>
                </a:solidFill>
              </a:rPr>
              <a:t>s family.</a:t>
            </a:r>
          </a:p>
          <a:p>
            <a:pPr lvl="1"/>
            <a:r>
              <a:rPr lang="en-US" sz="2800" b="1" dirty="0">
                <a:solidFill>
                  <a:prstClr val="black"/>
                </a:solidFill>
              </a:rPr>
              <a:t>d. </a:t>
            </a:r>
            <a:r>
              <a:rPr lang="en-US" sz="2800" dirty="0">
                <a:solidFill>
                  <a:prstClr val="black"/>
                </a:solidFill>
              </a:rPr>
              <a:t>To let the girls marry the men they choose.</a:t>
            </a:r>
          </a:p>
        </p:txBody>
      </p:sp>
      <p:sp>
        <p:nvSpPr>
          <p:cNvPr id="4"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28600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84724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183522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31272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3847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83777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20634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lbertus M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lbertus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4636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lbertus M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lbertus Medium"/>
              </a:defRPr>
            </a:lvl1pPr>
            <a:lvl2pPr>
              <a:defRPr>
                <a:latin typeface="Albertus Medium"/>
              </a:defRPr>
            </a:lvl2pPr>
            <a:lvl3pPr>
              <a:defRPr>
                <a:latin typeface="Albertus Medium"/>
              </a:defRPr>
            </a:lvl3pPr>
            <a:lvl4pPr>
              <a:defRPr>
                <a:latin typeface="Albertus Medium"/>
              </a:defRPr>
            </a:lvl4pPr>
            <a:lvl5pPr>
              <a:defRPr>
                <a:latin typeface="Albertus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44756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emf"/><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1" descr="Dots_art.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85800"/>
            <a:ext cx="9144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6096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pic>
        <p:nvPicPr>
          <p:cNvPr id="10" name="Picture 1" descr="2012_W_Vis_logo.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52400"/>
            <a:ext cx="286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Wiley_Logo_0112_k.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152400"/>
            <a:ext cx="1155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32663479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5" r:id="rId5"/>
    <p:sldLayoutId id="2147483706" r:id="rId6"/>
    <p:sldLayoutId id="2147483707"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1" descr="Dots_ar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85800"/>
            <a:ext cx="9144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0" y="762000"/>
            <a:ext cx="9144000"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1F497D"/>
                </a:solidFill>
                <a:latin typeface="Helvetica" charset="0"/>
                <a:cs typeface="Helvetica" charset="0"/>
              </a:rPr>
              <a:t>Visualizing Environmental Science</a:t>
            </a:r>
          </a:p>
        </p:txBody>
      </p:sp>
      <p:sp>
        <p:nvSpPr>
          <p:cNvPr id="9" name="Rectangle 8"/>
          <p:cNvSpPr/>
          <p:nvPr/>
        </p:nvSpPr>
        <p:spPr>
          <a:xfrm>
            <a:off x="0" y="0"/>
            <a:ext cx="9144000" cy="6096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pic>
        <p:nvPicPr>
          <p:cNvPr id="10" name="Picture 1" descr="2012_W_Vis_logo.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286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Wiley_Logo_0112_k.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152400"/>
            <a:ext cx="1155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12"/>
          <p:cNvSpPr>
            <a:spLocks noGrp="1"/>
          </p:cNvSpPr>
          <p:nvPr>
            <p:ph type="ftr" sz="quarter" idx="3"/>
          </p:nvPr>
        </p:nvSpPr>
        <p:spPr>
          <a:xfrm>
            <a:off x="3340100" y="6492875"/>
            <a:ext cx="5803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Copyright © 2017 John Wiley &amp; Sons, Inc. All rights reserved.</a:t>
            </a:r>
          </a:p>
        </p:txBody>
      </p:sp>
    </p:spTree>
    <p:extLst>
      <p:ext uri="{BB962C8B-B14F-4D97-AF65-F5344CB8AC3E}">
        <p14:creationId xmlns:p14="http://schemas.microsoft.com/office/powerpoint/2010/main" val="8644762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40" r:id="rId4"/>
    <p:sldLayoutId id="2147483741" r:id="rId5"/>
    <p:sldLayoutId id="2147483742" r:id="rId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a:spLocks noGrp="1"/>
          </p:cNvSpPr>
          <p:nvPr>
            <p:ph type="ctrTitle"/>
          </p:nvPr>
        </p:nvSpPr>
        <p:spPr>
          <a:xfrm>
            <a:off x="497682" y="1651420"/>
            <a:ext cx="8456612" cy="1470025"/>
          </a:xfrm>
        </p:spPr>
        <p:txBody>
          <a:bodyPr/>
          <a:lstStyle/>
          <a:p>
            <a:r>
              <a:rPr lang="en-US" dirty="0"/>
              <a:t>Sustainability and Human Values</a:t>
            </a:r>
          </a:p>
        </p:txBody>
      </p:sp>
      <p:sp>
        <p:nvSpPr>
          <p:cNvPr id="6" name="Subtitle 7"/>
          <p:cNvSpPr txBox="1">
            <a:spLocks/>
          </p:cNvSpPr>
          <p:nvPr/>
        </p:nvSpPr>
        <p:spPr>
          <a:xfrm>
            <a:off x="1525588" y="4038600"/>
            <a:ext cx="6400800" cy="1752600"/>
          </a:xfrm>
          <a:prstGeom prst="rect">
            <a:avLst/>
          </a:prstGeom>
        </p:spPr>
        <p:txBody>
          <a:bodyPr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en-US" dirty="0">
              <a:solidFill>
                <a:prstClr val="black">
                  <a:tint val="75000"/>
                </a:prstClr>
              </a:solidFill>
            </a:endParaRPr>
          </a:p>
        </p:txBody>
      </p:sp>
      <p:sp>
        <p:nvSpPr>
          <p:cNvPr id="7" name="Subtitle 7"/>
          <p:cNvSpPr txBox="1">
            <a:spLocks/>
          </p:cNvSpPr>
          <p:nvPr/>
        </p:nvSpPr>
        <p:spPr bwMode="auto">
          <a:xfrm>
            <a:off x="989806" y="3043766"/>
            <a:ext cx="7164388" cy="72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eaLnBrk="1" fontAlgn="auto" hangingPunct="1">
              <a:spcAft>
                <a:spcPts val="0"/>
              </a:spcAft>
              <a:defRPr/>
            </a:pPr>
            <a:r>
              <a:rPr lang="en-US">
                <a:solidFill>
                  <a:srgbClr val="262626"/>
                </a:solidFill>
                <a:latin typeface="Albertus Medium"/>
              </a:rPr>
              <a:t>Chapter B</a:t>
            </a:r>
            <a:endParaRPr lang="en-US" dirty="0">
              <a:solidFill>
                <a:srgbClr val="262626"/>
              </a:solidFill>
              <a:latin typeface="Albertus Medium"/>
            </a:endParaRPr>
          </a:p>
          <a:p>
            <a:pPr defTabSz="914400" eaLnBrk="1" fontAlgn="auto" hangingPunct="1">
              <a:spcAft>
                <a:spcPts val="0"/>
              </a:spcAft>
              <a:defRPr/>
            </a:pPr>
            <a:endParaRPr lang="en-US" dirty="0">
              <a:solidFill>
                <a:srgbClr val="262626"/>
              </a:solidFill>
              <a:latin typeface="Albertus Medium"/>
            </a:endParaRPr>
          </a:p>
          <a:p>
            <a:pPr defTabSz="914400" eaLnBrk="1" fontAlgn="auto" hangingPunct="1">
              <a:spcAft>
                <a:spcPts val="0"/>
              </a:spcAft>
              <a:defRPr/>
            </a:pPr>
            <a:endParaRPr lang="en-US" dirty="0">
              <a:solidFill>
                <a:sysClr val="windowText" lastClr="000000">
                  <a:tint val="75000"/>
                </a:sysClr>
              </a:solidFill>
              <a:latin typeface="Albertus Medium"/>
            </a:endParaRPr>
          </a:p>
        </p:txBody>
      </p:sp>
      <p:pic>
        <p:nvPicPr>
          <p:cNvPr id="12" name="Picture 11" descr="berg4_figun_02_p26a.jpg"/>
          <p:cNvPicPr>
            <a:picLocks noChangeAspect="1"/>
          </p:cNvPicPr>
          <p:nvPr/>
        </p:nvPicPr>
        <p:blipFill>
          <a:blip r:embed="rId3"/>
          <a:stretch>
            <a:fillRect/>
          </a:stretch>
        </p:blipFill>
        <p:spPr>
          <a:xfrm>
            <a:off x="3182666" y="3656919"/>
            <a:ext cx="2778668" cy="2861657"/>
          </a:xfrm>
          <a:prstGeom prst="rect">
            <a:avLst/>
          </a:prstGeom>
        </p:spPr>
      </p:pic>
      <p:sp>
        <p:nvSpPr>
          <p:cNvPr id="13" name="Footer Placeholder 12"/>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75004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half" idx="1"/>
          </p:nvPr>
        </p:nvSpPr>
        <p:spPr>
          <a:xfrm>
            <a:off x="401782" y="1765445"/>
            <a:ext cx="8340436" cy="4727430"/>
          </a:xfrm>
        </p:spPr>
        <p:txBody>
          <a:bodyPr/>
          <a:lstStyle/>
          <a:p>
            <a:pPr>
              <a:defRPr/>
            </a:pPr>
            <a:r>
              <a:rPr lang="en-US" dirty="0"/>
              <a:t>Western worldview (expansionist worldview)</a:t>
            </a:r>
          </a:p>
          <a:p>
            <a:pPr lvl="1">
              <a:defRPr/>
            </a:pPr>
            <a:r>
              <a:rPr lang="en-US" dirty="0"/>
              <a:t>Based on human superiority over nature</a:t>
            </a:r>
          </a:p>
          <a:p>
            <a:pPr lvl="1">
              <a:defRPr/>
            </a:pPr>
            <a:r>
              <a:rPr lang="en-US" dirty="0"/>
              <a:t>Unrestricted use of natural resources to fuel economic growth and expand the industrial base</a:t>
            </a:r>
          </a:p>
          <a:p>
            <a:pPr lvl="1">
              <a:defRPr/>
            </a:pPr>
            <a:r>
              <a:rPr lang="en-US" dirty="0"/>
              <a:t>Consistent with frontier attitude</a:t>
            </a:r>
          </a:p>
          <a:p>
            <a:pPr lvl="1">
              <a:defRPr/>
            </a:pPr>
            <a:r>
              <a:rPr lang="en-US" dirty="0"/>
              <a:t>Anthropocentric</a:t>
            </a:r>
          </a:p>
          <a:p>
            <a:pPr>
              <a:defRPr/>
            </a:pPr>
            <a:r>
              <a:rPr lang="en-US" dirty="0"/>
              <a:t>Deep ecology worldview</a:t>
            </a:r>
          </a:p>
          <a:p>
            <a:pPr lvl="1">
              <a:defRPr/>
            </a:pPr>
            <a:r>
              <a:rPr lang="en-US" dirty="0"/>
              <a:t>Based on harmony with and respect for nature</a:t>
            </a:r>
          </a:p>
          <a:p>
            <a:pPr lvl="1">
              <a:defRPr/>
            </a:pPr>
            <a:r>
              <a:rPr lang="en-US" dirty="0"/>
              <a:t>All living things have equal worth</a:t>
            </a:r>
          </a:p>
          <a:p>
            <a:pPr lvl="1">
              <a:defRPr/>
            </a:pPr>
            <a:r>
              <a:rPr lang="en-US" dirty="0"/>
              <a:t>Biocentric</a:t>
            </a:r>
          </a:p>
          <a:p>
            <a:pPr lvl="2">
              <a:defRPr/>
            </a:pPr>
            <a:endParaRPr lang="en-US" dirty="0"/>
          </a:p>
        </p:txBody>
      </p:sp>
      <p:sp>
        <p:nvSpPr>
          <p:cNvPr id="2" name="Title 1"/>
          <p:cNvSpPr>
            <a:spLocks/>
          </p:cNvSpPr>
          <p:nvPr/>
        </p:nvSpPr>
        <p:spPr bwMode="auto">
          <a:xfrm>
            <a:off x="457200" y="817418"/>
            <a:ext cx="8229600" cy="685800"/>
          </a:xfrm>
          <a:prstGeom prst="rect">
            <a:avLst/>
          </a:prstGeom>
          <a:noFill/>
          <a:ln w="9525">
            <a:noFill/>
            <a:miter lim="800000"/>
            <a:headEnd/>
            <a:tailEnd/>
          </a:ln>
        </p:spPr>
        <p:txBody>
          <a:bodyPr anchor="ctr"/>
          <a:lstStyle/>
          <a:p>
            <a:pPr algn="ctr" fontAlgn="auto">
              <a:spcAft>
                <a:spcPts val="0"/>
              </a:spcAft>
              <a:defRPr/>
            </a:pPr>
            <a:r>
              <a:rPr lang="en-US" sz="4400" b="1" dirty="0">
                <a:latin typeface="+mj-lt"/>
                <a:ea typeface="+mj-ea"/>
                <a:cs typeface="+mj-cs"/>
              </a:rPr>
              <a:t>Worldviews</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45786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erg4_fig_02_06a.jpg"/>
          <p:cNvPicPr>
            <a:picLocks noChangeAspect="1"/>
          </p:cNvPicPr>
          <p:nvPr/>
        </p:nvPicPr>
        <p:blipFill>
          <a:blip r:embed="rId3"/>
          <a:stretch>
            <a:fillRect/>
          </a:stretch>
        </p:blipFill>
        <p:spPr>
          <a:xfrm>
            <a:off x="2192513" y="2106045"/>
            <a:ext cx="4758974" cy="3543539"/>
          </a:xfrm>
          <a:prstGeom prst="rect">
            <a:avLst/>
          </a:prstGeom>
        </p:spPr>
      </p:pic>
      <p:sp>
        <p:nvSpPr>
          <p:cNvPr id="2" name="Title 1"/>
          <p:cNvSpPr>
            <a:spLocks/>
          </p:cNvSpPr>
          <p:nvPr/>
        </p:nvSpPr>
        <p:spPr bwMode="auto">
          <a:xfrm>
            <a:off x="457200" y="762801"/>
            <a:ext cx="8229600" cy="795836"/>
          </a:xfrm>
          <a:prstGeom prst="rect">
            <a:avLst/>
          </a:prstGeom>
          <a:noFill/>
          <a:ln w="9525">
            <a:noFill/>
            <a:miter lim="800000"/>
            <a:headEnd/>
            <a:tailEnd/>
          </a:ln>
        </p:spPr>
        <p:txBody>
          <a:bodyPr anchor="ctr"/>
          <a:lstStyle/>
          <a:p>
            <a:pPr algn="ctr" fontAlgn="auto">
              <a:spcAft>
                <a:spcPts val="0"/>
              </a:spcAft>
              <a:defRPr/>
            </a:pPr>
            <a:r>
              <a:rPr lang="en-US" sz="4400" b="1" dirty="0">
                <a:latin typeface="+mj-lt"/>
                <a:ea typeface="+mj-ea"/>
                <a:cs typeface="+mj-cs"/>
              </a:rPr>
              <a:t>Worldviews</a:t>
            </a:r>
          </a:p>
        </p:txBody>
      </p:sp>
      <p:sp>
        <p:nvSpPr>
          <p:cNvPr id="7" name="Content Placeholder 6"/>
          <p:cNvSpPr>
            <a:spLocks noGrp="1"/>
          </p:cNvSpPr>
          <p:nvPr>
            <p:ph sz="half" idx="1"/>
          </p:nvPr>
        </p:nvSpPr>
        <p:spPr>
          <a:xfrm>
            <a:off x="1768216" y="1518806"/>
            <a:ext cx="5787736" cy="605727"/>
          </a:xfrm>
        </p:spPr>
        <p:txBody>
          <a:bodyPr/>
          <a:lstStyle/>
          <a:p>
            <a:pPr marL="0" indent="0" algn="ctr">
              <a:buNone/>
              <a:defRPr/>
            </a:pPr>
            <a:r>
              <a:rPr lang="en-US" dirty="0"/>
              <a:t>Intrinsic and Instrumental Values</a:t>
            </a:r>
            <a:endParaRPr lang="en-US" sz="2400" dirty="0"/>
          </a:p>
          <a:p>
            <a:pPr marL="457200" lvl="1" indent="0" algn="ctr">
              <a:buNone/>
              <a:defRPr/>
            </a:pPr>
            <a:endParaRPr lang="en-US" dirty="0"/>
          </a:p>
          <a:p>
            <a:pPr marL="457200" lvl="1" indent="0" algn="ctr">
              <a:buNone/>
              <a:defRPr/>
            </a:pPr>
            <a:endParaRPr lang="en-US" dirty="0"/>
          </a:p>
          <a:p>
            <a:pPr marL="457200" lvl="1" indent="0" algn="ctr">
              <a:buNone/>
              <a:defRPr/>
            </a:pPr>
            <a:endParaRPr lang="en-US" dirty="0"/>
          </a:p>
          <a:p>
            <a:pPr marL="457200" lvl="1" indent="0" algn="ctr">
              <a:buNone/>
              <a:defRPr/>
            </a:pPr>
            <a:endParaRPr lang="en-US" dirty="0"/>
          </a:p>
          <a:p>
            <a:pPr marL="457200" lvl="1" indent="0" algn="ctr">
              <a:buNone/>
              <a:defRPr/>
            </a:pPr>
            <a:endParaRPr lang="en-US" dirty="0"/>
          </a:p>
        </p:txBody>
      </p:sp>
      <p:sp>
        <p:nvSpPr>
          <p:cNvPr id="10" name="Footer Placeholder 9"/>
          <p:cNvSpPr>
            <a:spLocks noGrp="1"/>
          </p:cNvSpPr>
          <p:nvPr>
            <p:ph type="ftr" sz="quarter" idx="3"/>
          </p:nvPr>
        </p:nvSpPr>
        <p:spPr/>
        <p:txBody>
          <a:bodyPr/>
          <a:lstStyle/>
          <a:p>
            <a:r>
              <a:rPr lang="en-US" dirty="0"/>
              <a:t>Copyright © 2017 John Wiley &amp; Sons, Inc. All rights reserved.</a:t>
            </a:r>
          </a:p>
        </p:txBody>
      </p:sp>
      <p:sp>
        <p:nvSpPr>
          <p:cNvPr id="6" name="Rectangle 5"/>
          <p:cNvSpPr/>
          <p:nvPr/>
        </p:nvSpPr>
        <p:spPr>
          <a:xfrm>
            <a:off x="386224" y="5749112"/>
            <a:ext cx="8551719" cy="738664"/>
          </a:xfrm>
          <a:prstGeom prst="rect">
            <a:avLst/>
          </a:prstGeom>
        </p:spPr>
        <p:txBody>
          <a:bodyPr wrap="square">
            <a:spAutoFit/>
          </a:bodyPr>
          <a:lstStyle/>
          <a:p>
            <a:r>
              <a:rPr lang="en-US" sz="1400" dirty="0"/>
              <a:t>According to the Western worldview, organisms have instrumental value—that is, they are valuable if they provide goods and services to humans. In contrast, according to the deep ecology worldview, organisms have intrinsic value—that is, they are valued for their own sake, not for the goods and services they provide.</a:t>
            </a:r>
          </a:p>
        </p:txBody>
      </p:sp>
    </p:spTree>
    <p:extLst>
      <p:ext uri="{BB962C8B-B14F-4D97-AF65-F5344CB8AC3E}">
        <p14:creationId xmlns:p14="http://schemas.microsoft.com/office/powerpoint/2010/main" val="228119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244"/>
            <a:ext cx="8229600" cy="658091"/>
          </a:xfrm>
        </p:spPr>
        <p:txBody>
          <a:bodyPr rtlCol="0">
            <a:noAutofit/>
          </a:bodyPr>
          <a:lstStyle/>
          <a:p>
            <a:pPr eaLnBrk="1" fontAlgn="auto" hangingPunct="1">
              <a:spcAft>
                <a:spcPts val="0"/>
              </a:spcAft>
              <a:defRPr/>
            </a:pPr>
            <a:r>
              <a:rPr lang="en-US" b="1" dirty="0"/>
              <a:t>Environmental Justice</a:t>
            </a:r>
          </a:p>
        </p:txBody>
      </p:sp>
      <p:sp>
        <p:nvSpPr>
          <p:cNvPr id="11267" name="Content Placeholder 2"/>
          <p:cNvSpPr>
            <a:spLocks noGrp="1"/>
          </p:cNvSpPr>
          <p:nvPr>
            <p:ph idx="1"/>
          </p:nvPr>
        </p:nvSpPr>
        <p:spPr>
          <a:xfrm>
            <a:off x="457200" y="1770328"/>
            <a:ext cx="8229600" cy="4876800"/>
          </a:xfrm>
        </p:spPr>
        <p:txBody>
          <a:bodyPr/>
          <a:lstStyle/>
          <a:p>
            <a:r>
              <a:rPr lang="en-US" sz="2800" dirty="0"/>
              <a:t>Environmental Justice</a:t>
            </a:r>
          </a:p>
          <a:p>
            <a:pPr lvl="1"/>
            <a:r>
              <a:rPr lang="en-US" sz="2400" dirty="0"/>
              <a:t>The right of every citizen to adequate protection from environmental hazards</a:t>
            </a:r>
          </a:p>
          <a:p>
            <a:r>
              <a:rPr lang="en-US" sz="2800" dirty="0"/>
              <a:t>Eco-justice</a:t>
            </a:r>
          </a:p>
          <a:p>
            <a:pPr lvl="1"/>
            <a:r>
              <a:rPr lang="en-US" sz="2400" dirty="0"/>
              <a:t>Links social and environmental ethics</a:t>
            </a:r>
            <a:endParaRPr lang="en-US" dirty="0"/>
          </a:p>
          <a:p>
            <a:pPr marL="1147763" lvl="2" indent="-290513"/>
            <a:r>
              <a:rPr lang="en-US" sz="2200" dirty="0"/>
              <a:t>Low-income communities/minorities are more likely to be in polluted areas, and near landfills, toxic waste facilities, etc.</a:t>
            </a:r>
          </a:p>
          <a:p>
            <a:pPr marL="1147763" lvl="2" indent="-290513"/>
            <a:r>
              <a:rPr lang="en-US" sz="2200" dirty="0"/>
              <a:t>Tend to have lower access to health care</a:t>
            </a:r>
          </a:p>
          <a:p>
            <a:pPr marL="1147763" lvl="2" indent="-290513"/>
            <a:r>
              <a:rPr lang="en-US" sz="2200" dirty="0"/>
              <a:t>Rights of the poor and disenfranchised vs. the rights of rich and powerful</a:t>
            </a: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338806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788700"/>
            <a:ext cx="9144000" cy="769937"/>
          </a:xfrm>
        </p:spPr>
        <p:txBody>
          <a:bodyPr/>
          <a:lstStyle/>
          <a:p>
            <a:pPr eaLnBrk="1" hangingPunct="1"/>
            <a:r>
              <a:rPr lang="en-US" sz="4000" b="1" dirty="0"/>
              <a:t>Environmental Justice and Ethical Issues</a:t>
            </a:r>
          </a:p>
        </p:txBody>
      </p:sp>
      <p:sp>
        <p:nvSpPr>
          <p:cNvPr id="12291" name="Content Placeholder 2"/>
          <p:cNvSpPr>
            <a:spLocks noGrp="1"/>
          </p:cNvSpPr>
          <p:nvPr>
            <p:ph sz="half" idx="1"/>
          </p:nvPr>
        </p:nvSpPr>
        <p:spPr>
          <a:xfrm>
            <a:off x="540327" y="1701223"/>
            <a:ext cx="8063346" cy="4791652"/>
          </a:xfrm>
        </p:spPr>
        <p:txBody>
          <a:bodyPr/>
          <a:lstStyle/>
          <a:p>
            <a:r>
              <a:rPr lang="en-US" dirty="0"/>
              <a:t>Environmental policy decisions have ethical dimensions</a:t>
            </a:r>
          </a:p>
          <a:p>
            <a:pPr lvl="1"/>
            <a:r>
              <a:rPr lang="en-US" dirty="0"/>
              <a:t>Whose rights have priority when siting an environmentally hazardous facility?</a:t>
            </a:r>
          </a:p>
          <a:p>
            <a:pPr lvl="2"/>
            <a:r>
              <a:rPr lang="en-US" sz="2200" dirty="0"/>
              <a:t>Finding and adopting equitable solutions to difficult environmental problems is challenging, but essential in an ethical society</a:t>
            </a:r>
          </a:p>
          <a:p>
            <a:pPr lvl="2"/>
            <a:r>
              <a:rPr lang="en-US" sz="2200" dirty="0"/>
              <a:t>We have a moral imperative to not repeat past environmental injustices </a:t>
            </a:r>
          </a:p>
          <a:p>
            <a:pPr lvl="2"/>
            <a:r>
              <a:rPr lang="en-US" sz="2200" dirty="0"/>
              <a:t>Advocates in many areas are calling for remediation of hazardous sites in areas of previous environmental injustice</a:t>
            </a:r>
          </a:p>
          <a:p>
            <a:endParaRPr lang="en-US" sz="2600" dirty="0"/>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357932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8788" y="1823750"/>
            <a:ext cx="8229600" cy="4343400"/>
          </a:xfrm>
        </p:spPr>
        <p:txBody>
          <a:bodyPr/>
          <a:lstStyle/>
          <a:p>
            <a:pPr marL="514350" indent="-457200">
              <a:defRPr/>
            </a:pPr>
            <a:r>
              <a:rPr lang="en-US" sz="2800" dirty="0"/>
              <a:t>Lester R. Brown, 2006. </a:t>
            </a:r>
            <a:r>
              <a:rPr lang="en-US" sz="2800" i="1" dirty="0"/>
              <a:t>Plan B 2.0 Recusing a Planet Under Stress and a Civilization in Trouble</a:t>
            </a:r>
          </a:p>
          <a:p>
            <a:pPr marL="971550" lvl="1" indent="-514350">
              <a:buFont typeface="+mj-lt"/>
              <a:buAutoNum type="arabicPeriod"/>
              <a:defRPr/>
            </a:pPr>
            <a:r>
              <a:rPr lang="en-US" dirty="0"/>
              <a:t>Eliminate poverty and stabilize the human population</a:t>
            </a:r>
          </a:p>
          <a:p>
            <a:pPr marL="971550" lvl="1" indent="-514350">
              <a:buFont typeface="+mj-lt"/>
              <a:buAutoNum type="arabicPeriod"/>
              <a:defRPr/>
            </a:pPr>
            <a:r>
              <a:rPr lang="en-US" dirty="0"/>
              <a:t>Protect and restore Earth’s resources</a:t>
            </a:r>
          </a:p>
          <a:p>
            <a:pPr marL="971550" lvl="1" indent="-514350">
              <a:buFont typeface="+mj-lt"/>
              <a:buAutoNum type="arabicPeriod"/>
              <a:defRPr/>
            </a:pPr>
            <a:r>
              <a:rPr lang="en-US" dirty="0"/>
              <a:t>Provide adequate food for all people</a:t>
            </a:r>
          </a:p>
          <a:p>
            <a:pPr marL="971550" lvl="1" indent="-514350">
              <a:buFont typeface="+mj-lt"/>
              <a:buAutoNum type="arabicPeriod"/>
              <a:defRPr/>
            </a:pPr>
            <a:r>
              <a:rPr lang="en-US" dirty="0"/>
              <a:t>Mitigate climate change</a:t>
            </a:r>
          </a:p>
          <a:p>
            <a:pPr marL="971550" lvl="1" indent="-514350">
              <a:buFont typeface="+mj-lt"/>
              <a:buAutoNum type="arabicPeriod"/>
              <a:defRPr/>
            </a:pPr>
            <a:r>
              <a:rPr lang="en-US" dirty="0"/>
              <a:t>Design sustainable cities</a:t>
            </a:r>
          </a:p>
          <a:p>
            <a:pPr marL="514350" indent="-457200">
              <a:defRPr/>
            </a:pPr>
            <a:endParaRPr lang="en-US" dirty="0"/>
          </a:p>
        </p:txBody>
      </p:sp>
      <p:sp>
        <p:nvSpPr>
          <p:cNvPr id="13316" name="Title 1"/>
          <p:cNvSpPr>
            <a:spLocks/>
          </p:cNvSpPr>
          <p:nvPr/>
        </p:nvSpPr>
        <p:spPr bwMode="auto">
          <a:xfrm>
            <a:off x="0" y="702816"/>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a:latin typeface="+mj-lt"/>
              </a:rPr>
              <a:t>An Overall Plan for Sustainable Living</a:t>
            </a: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03483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8036" y="1963882"/>
            <a:ext cx="8285018" cy="46392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Global distribution of resources is uneven</a:t>
            </a:r>
          </a:p>
          <a:p>
            <a:pPr lvl="1"/>
            <a:r>
              <a:rPr lang="en-US" sz="2200" dirty="0"/>
              <a:t>The US, with 5% of world’s population, controls 25% of the world’s economy</a:t>
            </a:r>
          </a:p>
          <a:p>
            <a:pPr lvl="2"/>
            <a:r>
              <a:rPr lang="en-US" sz="2000" dirty="0"/>
              <a:t>However, the US depends on other nations for this prosperity</a:t>
            </a:r>
          </a:p>
          <a:p>
            <a:pPr lvl="1"/>
            <a:r>
              <a:rPr lang="en-US" sz="2200" dirty="0"/>
              <a:t>Globally, 16,000 infants and children under 5 die each day</a:t>
            </a:r>
          </a:p>
          <a:p>
            <a:pPr lvl="2"/>
            <a:r>
              <a:rPr lang="en-US" sz="2000" dirty="0"/>
              <a:t>Most of these deaths could be prevented with adequate food and basic medical care</a:t>
            </a:r>
          </a:p>
          <a:p>
            <a:pPr lvl="1"/>
            <a:r>
              <a:rPr lang="en-US" sz="2200" dirty="0"/>
              <a:t>Necessary to raise the standard of living of the world’s poor</a:t>
            </a:r>
          </a:p>
          <a:p>
            <a:pPr lvl="2"/>
            <a:r>
              <a:rPr lang="en-US" sz="2000" dirty="0"/>
              <a:t>Universal education of children</a:t>
            </a:r>
          </a:p>
          <a:p>
            <a:pPr lvl="2"/>
            <a:r>
              <a:rPr lang="en-US" sz="2000" dirty="0"/>
              <a:t>Eliminate illiteracy</a:t>
            </a:r>
          </a:p>
          <a:p>
            <a:pPr lvl="2"/>
            <a:r>
              <a:rPr lang="en-US" sz="2000" dirty="0"/>
              <a:t>Improving the status of women</a:t>
            </a:r>
          </a:p>
          <a:p>
            <a:pPr lvl="1"/>
            <a:r>
              <a:rPr lang="en-US" sz="2200" dirty="0"/>
              <a:t>Stay within the Earth’s carrying capacity</a:t>
            </a:r>
          </a:p>
          <a:p>
            <a:pPr marL="0" indent="0">
              <a:buNone/>
            </a:pPr>
            <a:endParaRPr lang="en-US" sz="2600" dirty="0"/>
          </a:p>
        </p:txBody>
      </p:sp>
      <p:sp>
        <p:nvSpPr>
          <p:cNvPr id="5" name="Title 1"/>
          <p:cNvSpPr txBox="1">
            <a:spLocks/>
          </p:cNvSpPr>
          <p:nvPr/>
        </p:nvSpPr>
        <p:spPr>
          <a:xfrm>
            <a:off x="0" y="684011"/>
            <a:ext cx="9144000" cy="127987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800" b="1" dirty="0">
                <a:latin typeface="+mj-lt"/>
              </a:rPr>
              <a:t>Eliminate Poverty and Stabilize </a:t>
            </a:r>
          </a:p>
          <a:p>
            <a:pPr>
              <a:defRPr/>
            </a:pPr>
            <a:r>
              <a:rPr lang="en-US" sz="3800" b="1" dirty="0">
                <a:latin typeface="+mj-lt"/>
              </a:rPr>
              <a:t>the Human Population</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23348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735823"/>
            <a:ext cx="9143999" cy="935426"/>
          </a:xfrm>
        </p:spPr>
        <p:txBody>
          <a:bodyPr/>
          <a:lstStyle/>
          <a:p>
            <a:pPr eaLnBrk="1" hangingPunct="1"/>
            <a:r>
              <a:rPr lang="en-US" b="1" dirty="0"/>
              <a:t>Protect and Restore Earth’s Resources</a:t>
            </a:r>
            <a:br>
              <a:rPr lang="en-US" sz="4000" dirty="0"/>
            </a:br>
            <a:endParaRPr lang="en-US" sz="4000" dirty="0"/>
          </a:p>
        </p:txBody>
      </p:sp>
      <p:sp>
        <p:nvSpPr>
          <p:cNvPr id="32771" name="Content Placeholder 2"/>
          <p:cNvSpPr>
            <a:spLocks noGrp="1"/>
          </p:cNvSpPr>
          <p:nvPr>
            <p:ph sz="half" idx="1"/>
          </p:nvPr>
        </p:nvSpPr>
        <p:spPr>
          <a:xfrm>
            <a:off x="336132" y="1671249"/>
            <a:ext cx="8562110" cy="5029200"/>
          </a:xfrm>
        </p:spPr>
        <p:txBody>
          <a:bodyPr/>
          <a:lstStyle/>
          <a:p>
            <a:r>
              <a:rPr lang="en-US" dirty="0"/>
              <a:t>To build a sustainable society, we must preserve the natural systems that support us</a:t>
            </a:r>
          </a:p>
          <a:p>
            <a:pPr lvl="1"/>
            <a:r>
              <a:rPr lang="en-US" sz="2000" dirty="0"/>
              <a:t>Conservation of nonrenewable resources</a:t>
            </a:r>
          </a:p>
          <a:p>
            <a:pPr lvl="1"/>
            <a:r>
              <a:rPr lang="en-US" sz="2000" dirty="0"/>
              <a:t>Sustainable use of renewable resources</a:t>
            </a:r>
          </a:p>
          <a:p>
            <a:r>
              <a:rPr lang="en-US" dirty="0"/>
              <a:t>Forests</a:t>
            </a:r>
          </a:p>
          <a:p>
            <a:pPr lvl="1" eaLnBrk="1" hangingPunct="1">
              <a:defRPr/>
            </a:pPr>
            <a:r>
              <a:rPr lang="en-US" dirty="0"/>
              <a:t>Unsustainable logging making them a non-renewable resource</a:t>
            </a:r>
          </a:p>
          <a:p>
            <a:pPr lvl="1" eaLnBrk="1" hangingPunct="1">
              <a:defRPr/>
            </a:pPr>
            <a:r>
              <a:rPr lang="en-US" dirty="0"/>
              <a:t>Population pressure drives deforestation in many areas</a:t>
            </a:r>
          </a:p>
          <a:p>
            <a:pPr lvl="1" eaLnBrk="1" hangingPunct="1">
              <a:defRPr/>
            </a:pPr>
            <a:r>
              <a:rPr lang="en-US" dirty="0"/>
              <a:t>Deforestation in developing countries occurring at a non-sustainable rate</a:t>
            </a:r>
          </a:p>
          <a:p>
            <a:pPr lvl="2">
              <a:defRPr/>
            </a:pPr>
            <a:r>
              <a:rPr lang="en-US" dirty="0"/>
              <a:t>Contributing to global climate change</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75792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30889"/>
            <a:ext cx="9144000" cy="868362"/>
          </a:xfrm>
        </p:spPr>
        <p:txBody>
          <a:bodyPr/>
          <a:lstStyle/>
          <a:p>
            <a:pPr marL="342900" indent="-342900"/>
            <a:r>
              <a:rPr lang="en-US" b="1" dirty="0"/>
              <a:t>Protect and Restore Earth’s Resources</a:t>
            </a:r>
            <a:br>
              <a:rPr lang="en-US" b="1" dirty="0"/>
            </a:br>
            <a:endParaRPr lang="en-US" b="1" dirty="0"/>
          </a:p>
        </p:txBody>
      </p:sp>
      <p:sp>
        <p:nvSpPr>
          <p:cNvPr id="3" name="Content Placeholder 2"/>
          <p:cNvSpPr>
            <a:spLocks noGrp="1"/>
          </p:cNvSpPr>
          <p:nvPr>
            <p:ph sz="half" idx="1"/>
          </p:nvPr>
        </p:nvSpPr>
        <p:spPr>
          <a:xfrm>
            <a:off x="310579" y="1728416"/>
            <a:ext cx="8522841" cy="4635294"/>
          </a:xfrm>
        </p:spPr>
        <p:txBody>
          <a:bodyPr/>
          <a:lstStyle/>
          <a:p>
            <a:pPr>
              <a:defRPr/>
            </a:pPr>
            <a:r>
              <a:rPr lang="en-US" sz="2600" dirty="0"/>
              <a:t>Biodiversity: The number and variety of Earth’s  organisms</a:t>
            </a:r>
          </a:p>
          <a:p>
            <a:pPr lvl="1">
              <a:defRPr/>
            </a:pPr>
            <a:r>
              <a:rPr lang="en-US" sz="2200" dirty="0"/>
              <a:t>5/6 of all species have yet to be described</a:t>
            </a:r>
          </a:p>
          <a:p>
            <a:pPr lvl="1">
              <a:defRPr/>
            </a:pPr>
            <a:r>
              <a:rPr lang="en-US" sz="2200" dirty="0"/>
              <a:t>80% species we depend on are found in developing countries</a:t>
            </a:r>
          </a:p>
          <a:p>
            <a:pPr lvl="2">
              <a:defRPr/>
            </a:pPr>
            <a:r>
              <a:rPr lang="en-US" dirty="0"/>
              <a:t>Loss of biodiversity results in loss of resources that global populations depend on for health and daily life</a:t>
            </a:r>
          </a:p>
          <a:p>
            <a:pPr marL="342900" lvl="2" indent="-342900">
              <a:defRPr/>
            </a:pPr>
            <a:r>
              <a:rPr lang="en-US" sz="2600" dirty="0">
                <a:solidFill>
                  <a:prstClr val="black"/>
                </a:solidFill>
              </a:rPr>
              <a:t>Organisms and the natural environment provide </a:t>
            </a:r>
            <a:r>
              <a:rPr lang="en-US" sz="2600" b="1" dirty="0">
                <a:solidFill>
                  <a:prstClr val="black"/>
                </a:solidFill>
              </a:rPr>
              <a:t>ecosystem services</a:t>
            </a:r>
            <a:r>
              <a:rPr lang="en-US" sz="2600" dirty="0">
                <a:solidFill>
                  <a:prstClr val="black"/>
                </a:solidFill>
              </a:rPr>
              <a:t> we need to survive</a:t>
            </a:r>
          </a:p>
          <a:p>
            <a:pPr marL="800100" lvl="1" indent="-342900">
              <a:defRPr/>
            </a:pPr>
            <a:r>
              <a:rPr lang="en-US" sz="2200" dirty="0"/>
              <a:t>Protection of watersheds, agricultural lands, climate, habitats</a:t>
            </a:r>
          </a:p>
          <a:p>
            <a:pPr marL="342900" lvl="2" indent="-342900">
              <a:defRPr/>
            </a:pPr>
            <a:r>
              <a:rPr lang="en-US" sz="2300" dirty="0"/>
              <a:t>Biological diversity and cultural diversity intertwined</a:t>
            </a:r>
          </a:p>
          <a:p>
            <a:pPr marL="800100" lvl="3" indent="-342900">
              <a:defRPr/>
            </a:pPr>
            <a:r>
              <a:rPr lang="en-US" sz="2100" dirty="0"/>
              <a:t>Different languages, traditions and identities enrich the human experience</a:t>
            </a:r>
          </a:p>
          <a:p>
            <a:pPr marL="0" indent="0">
              <a:buNone/>
              <a:defRPr/>
            </a:pPr>
            <a:endParaRPr lang="en-US" dirty="0"/>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68575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31143"/>
            <a:ext cx="9144000" cy="757420"/>
          </a:xfrm>
        </p:spPr>
        <p:txBody>
          <a:bodyPr/>
          <a:lstStyle/>
          <a:p>
            <a:pPr eaLnBrk="1" hangingPunct="1"/>
            <a:r>
              <a:rPr lang="en-US" b="1" dirty="0"/>
              <a:t>Provide Adequate Food for All People</a:t>
            </a:r>
            <a:br>
              <a:rPr lang="en-US" sz="3600" dirty="0"/>
            </a:br>
            <a:endParaRPr lang="en-US" sz="3600" dirty="0"/>
          </a:p>
        </p:txBody>
      </p:sp>
      <p:sp>
        <p:nvSpPr>
          <p:cNvPr id="33795" name="Content Placeholder 2"/>
          <p:cNvSpPr>
            <a:spLocks noGrp="1"/>
          </p:cNvSpPr>
          <p:nvPr>
            <p:ph sz="half" idx="1"/>
          </p:nvPr>
        </p:nvSpPr>
        <p:spPr>
          <a:xfrm>
            <a:off x="306532" y="1593867"/>
            <a:ext cx="8530936" cy="4899008"/>
          </a:xfrm>
        </p:spPr>
        <p:txBody>
          <a:bodyPr/>
          <a:lstStyle/>
          <a:p>
            <a:pPr indent="-285750">
              <a:lnSpc>
                <a:spcPct val="90000"/>
              </a:lnSpc>
              <a:defRPr/>
            </a:pPr>
            <a:r>
              <a:rPr lang="en-US" sz="2600" dirty="0"/>
              <a:t>Food insecurity</a:t>
            </a:r>
          </a:p>
          <a:p>
            <a:pPr lvl="1"/>
            <a:r>
              <a:rPr lang="en-US" dirty="0"/>
              <a:t>The condition in which people live with chronic hunger and malnutrition</a:t>
            </a:r>
          </a:p>
          <a:p>
            <a:pPr lvl="1"/>
            <a:r>
              <a:rPr lang="en-US" dirty="0"/>
              <a:t>Link between poverty and food insecurity</a:t>
            </a:r>
          </a:p>
          <a:p>
            <a:r>
              <a:rPr lang="en-US" sz="2600" dirty="0"/>
              <a:t>800 million people worldwide lack access to food needed to live healthy, productive lives</a:t>
            </a:r>
          </a:p>
          <a:p>
            <a:pPr marL="971550" lvl="1" indent="-514350">
              <a:lnSpc>
                <a:spcPct val="90000"/>
              </a:lnSpc>
              <a:defRPr/>
            </a:pPr>
            <a:r>
              <a:rPr lang="en-US" sz="2300" dirty="0"/>
              <a:t>Mostly live in rural areas of developing countries</a:t>
            </a:r>
          </a:p>
          <a:p>
            <a:pPr marL="514350" indent="-457200">
              <a:lnSpc>
                <a:spcPct val="90000"/>
              </a:lnSpc>
              <a:defRPr/>
            </a:pPr>
            <a:r>
              <a:rPr lang="en-US" sz="2600" dirty="0"/>
              <a:t>Improved agriculture is the highest priority for global sustainability</a:t>
            </a:r>
          </a:p>
          <a:p>
            <a:pPr marL="914400" lvl="1" indent="-457200" eaLnBrk="1" hangingPunct="1">
              <a:lnSpc>
                <a:spcPct val="90000"/>
              </a:lnSpc>
              <a:defRPr/>
            </a:pPr>
            <a:r>
              <a:rPr lang="en-US" sz="2200" dirty="0"/>
              <a:t>Multicropping</a:t>
            </a:r>
          </a:p>
          <a:p>
            <a:pPr marL="914400" lvl="1" indent="-457200" eaLnBrk="1" hangingPunct="1">
              <a:lnSpc>
                <a:spcPct val="90000"/>
              </a:lnSpc>
              <a:defRPr/>
            </a:pPr>
            <a:r>
              <a:rPr lang="en-US" sz="2200" dirty="0"/>
              <a:t>Conservation tillage</a:t>
            </a:r>
          </a:p>
          <a:p>
            <a:pPr marL="914400" lvl="1" indent="-457200" eaLnBrk="1" hangingPunct="1">
              <a:lnSpc>
                <a:spcPct val="90000"/>
              </a:lnSpc>
              <a:defRPr/>
            </a:pPr>
            <a:r>
              <a:rPr lang="en-US" sz="2200" dirty="0"/>
              <a:t>Aquaculture</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88776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30103" y="776427"/>
            <a:ext cx="9073020" cy="717550"/>
          </a:xfrm>
        </p:spPr>
        <p:txBody>
          <a:bodyPr/>
          <a:lstStyle/>
          <a:p>
            <a:pPr algn="ctr"/>
            <a:r>
              <a:rPr lang="en-US" sz="4400" dirty="0"/>
              <a:t>Provide Adequate Food for All People</a:t>
            </a:r>
          </a:p>
        </p:txBody>
      </p:sp>
      <p:sp>
        <p:nvSpPr>
          <p:cNvPr id="18436" name="Text Placeholder 6"/>
          <p:cNvSpPr>
            <a:spLocks noGrp="1"/>
          </p:cNvSpPr>
          <p:nvPr>
            <p:ph type="body" sz="half" idx="2"/>
          </p:nvPr>
        </p:nvSpPr>
        <p:spPr>
          <a:xfrm>
            <a:off x="163837" y="1879601"/>
            <a:ext cx="4221127" cy="4691063"/>
          </a:xfrm>
        </p:spPr>
        <p:txBody>
          <a:bodyPr/>
          <a:lstStyle/>
          <a:p>
            <a:pPr marL="342900" indent="-342900">
              <a:buFont typeface="Arial" pitchFamily="34" charset="0"/>
              <a:buChar char="•"/>
            </a:pPr>
            <a:r>
              <a:rPr lang="en-US" sz="2600" dirty="0"/>
              <a:t>Food volatility since 2002</a:t>
            </a:r>
          </a:p>
          <a:p>
            <a:pPr marL="571500" lvl="1" indent="-280988">
              <a:buFont typeface="Calibri" panose="020F0502020204030204" pitchFamily="34" charset="0"/>
              <a:buChar char="–"/>
              <a:tabLst>
                <a:tab pos="914400" algn="l"/>
              </a:tabLst>
            </a:pPr>
            <a:r>
              <a:rPr lang="en-US" sz="2200" dirty="0"/>
              <a:t>From 1975 until the end of the last century, global food prices were mostly in decline</a:t>
            </a:r>
          </a:p>
          <a:p>
            <a:pPr marL="571500" lvl="1" indent="-280988">
              <a:buFont typeface="Calibri" panose="020F0502020204030204" pitchFamily="34" charset="0"/>
              <a:buChar char="–"/>
              <a:tabLst>
                <a:tab pos="914400" algn="l"/>
              </a:tabLst>
            </a:pPr>
            <a:r>
              <a:rPr lang="en-US" sz="2200" dirty="0"/>
              <a:t>Beginning in 2002, food prices have been both increasing and are less predictable </a:t>
            </a:r>
          </a:p>
          <a:p>
            <a:pPr marL="685800" lvl="1" indent="-342900">
              <a:buFont typeface="Arial" panose="020B0604020202020204" pitchFamily="34" charset="0"/>
              <a:buChar char="•"/>
            </a:pPr>
            <a:r>
              <a:rPr lang="en-US" sz="2000" dirty="0"/>
              <a:t>Food price index</a:t>
            </a:r>
          </a:p>
          <a:p>
            <a:pPr marL="862013" lvl="2" indent="-114300">
              <a:buFont typeface="Calibri" pitchFamily="34" charset="0"/>
              <a:buChar char="-"/>
            </a:pPr>
            <a:r>
              <a:rPr lang="en-US" sz="1800" dirty="0"/>
              <a:t>The price of food as compared to the price in 2002, adjusted for inflation</a:t>
            </a: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pic>
        <p:nvPicPr>
          <p:cNvPr id="10" name="Picture 9" descr="berg4_fig_02_12.jpg"/>
          <p:cNvPicPr>
            <a:picLocks noChangeAspect="1"/>
          </p:cNvPicPr>
          <p:nvPr/>
        </p:nvPicPr>
        <p:blipFill>
          <a:blip r:embed="rId2"/>
          <a:stretch>
            <a:fillRect/>
          </a:stretch>
        </p:blipFill>
        <p:spPr>
          <a:xfrm>
            <a:off x="4506083" y="2073873"/>
            <a:ext cx="4516798" cy="2697173"/>
          </a:xfrm>
          <a:prstGeom prst="rect">
            <a:avLst/>
          </a:prstGeom>
        </p:spPr>
      </p:pic>
    </p:spTree>
    <p:extLst>
      <p:ext uri="{BB962C8B-B14F-4D97-AF65-F5344CB8AC3E}">
        <p14:creationId xmlns:p14="http://schemas.microsoft.com/office/powerpoint/2010/main" val="364026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sz="half" idx="1"/>
          </p:nvPr>
        </p:nvSpPr>
        <p:spPr>
          <a:xfrm>
            <a:off x="240030" y="1913468"/>
            <a:ext cx="8641079" cy="4167292"/>
          </a:xfrm>
        </p:spPr>
        <p:txBody>
          <a:bodyPr/>
          <a:lstStyle/>
          <a:p>
            <a:pPr eaLnBrk="1" hangingPunct="1">
              <a:lnSpc>
                <a:spcPct val="80000"/>
              </a:lnSpc>
            </a:pPr>
            <a:r>
              <a:rPr lang="en-US" dirty="0"/>
              <a:t>In 1962, Rachel Carson’s </a:t>
            </a:r>
            <a:r>
              <a:rPr lang="en-US" i="1" dirty="0"/>
              <a:t>Silent Spring </a:t>
            </a:r>
            <a:r>
              <a:rPr lang="en-US" dirty="0"/>
              <a:t>was published</a:t>
            </a:r>
          </a:p>
          <a:p>
            <a:pPr lvl="1" eaLnBrk="1" hangingPunct="1">
              <a:lnSpc>
                <a:spcPct val="80000"/>
              </a:lnSpc>
            </a:pPr>
            <a:r>
              <a:rPr lang="en-US" sz="2600" dirty="0"/>
              <a:t>In it, she questioned the wide scale application of pesticides on agricultural crops</a:t>
            </a:r>
          </a:p>
          <a:p>
            <a:pPr lvl="2">
              <a:lnSpc>
                <a:spcPct val="80000"/>
              </a:lnSpc>
            </a:pPr>
            <a:r>
              <a:rPr lang="en-US" sz="2200" dirty="0"/>
              <a:t>Short term crop yield gains from pesticide use could undermine the availability of clean air, fresh water, and fertile soil in the long run</a:t>
            </a:r>
          </a:p>
          <a:p>
            <a:pPr lvl="2">
              <a:lnSpc>
                <a:spcPct val="80000"/>
              </a:lnSpc>
            </a:pPr>
            <a:r>
              <a:rPr lang="en-US" sz="2200" dirty="0"/>
              <a:t>We need to consider trade-offs between short term gains and long term sustainability as global population continues to grow</a:t>
            </a:r>
          </a:p>
          <a:p>
            <a:pPr lvl="1">
              <a:lnSpc>
                <a:spcPct val="80000"/>
              </a:lnSpc>
            </a:pPr>
            <a:r>
              <a:rPr lang="en-US" sz="2600" dirty="0"/>
              <a:t>Carson’s compelling description of the environment as a network of complex and interrelated systems is credited as a foundation of the modern environmental movement.</a:t>
            </a:r>
          </a:p>
        </p:txBody>
      </p:sp>
      <p:sp>
        <p:nvSpPr>
          <p:cNvPr id="2" name="Title 1"/>
          <p:cNvSpPr>
            <a:spLocks/>
          </p:cNvSpPr>
          <p:nvPr/>
        </p:nvSpPr>
        <p:spPr bwMode="auto">
          <a:xfrm>
            <a:off x="457200" y="740287"/>
            <a:ext cx="8229600" cy="762000"/>
          </a:xfrm>
          <a:prstGeom prst="rect">
            <a:avLst/>
          </a:prstGeom>
          <a:noFill/>
          <a:ln w="9525">
            <a:noFill/>
            <a:miter lim="800000"/>
            <a:headEnd/>
            <a:tailEnd/>
          </a:ln>
        </p:spPr>
        <p:txBody>
          <a:bodyPr anchor="ctr"/>
          <a:lstStyle/>
          <a:p>
            <a:pPr algn="ctr" fontAlgn="auto">
              <a:spcAft>
                <a:spcPts val="0"/>
              </a:spcAft>
              <a:defRPr/>
            </a:pPr>
            <a:r>
              <a:rPr lang="en-US" sz="4400" b="1" dirty="0">
                <a:latin typeface="+mj-lt"/>
                <a:ea typeface="+mj-ea"/>
                <a:cs typeface="+mj-cs"/>
              </a:rPr>
              <a:t>A Sustainability Ethic</a:t>
            </a:r>
          </a:p>
        </p:txBody>
      </p:sp>
      <p:sp>
        <p:nvSpPr>
          <p:cNvPr id="15" name="Footer Placeholder 14"/>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63840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a:xfrm>
            <a:off x="266555" y="1736417"/>
            <a:ext cx="8614065" cy="4612428"/>
          </a:xfrm>
        </p:spPr>
        <p:txBody>
          <a:bodyPr/>
          <a:lstStyle/>
          <a:p>
            <a:pPr indent="-285750">
              <a:defRPr/>
            </a:pPr>
            <a:r>
              <a:rPr lang="en-US" sz="2600" dirty="0"/>
              <a:t>Climate change caused by the </a:t>
            </a:r>
            <a:r>
              <a:rPr lang="en-US" sz="2600" i="1" dirty="0"/>
              <a:t>enhanced greenhouse effect</a:t>
            </a:r>
            <a:r>
              <a:rPr lang="en-US" sz="2600" dirty="0"/>
              <a:t>:</a:t>
            </a:r>
            <a:endParaRPr lang="en-US" sz="2600" i="1" dirty="0"/>
          </a:p>
          <a:p>
            <a:pPr marL="800100" lvl="1">
              <a:defRPr/>
            </a:pPr>
            <a:r>
              <a:rPr lang="en-US" dirty="0"/>
              <a:t>Additional warming produced by increased levels of gases that absorb infrared radiation</a:t>
            </a:r>
          </a:p>
          <a:p>
            <a:pPr lvl="2"/>
            <a:r>
              <a:rPr lang="en-US" sz="2200" dirty="0"/>
              <a:t>CO</a:t>
            </a:r>
            <a:r>
              <a:rPr lang="en-US" sz="2200" baseline="-25000" dirty="0"/>
              <a:t>2 ,</a:t>
            </a:r>
            <a:r>
              <a:rPr lang="en-US" sz="2200" dirty="0"/>
              <a:t>methane, nitrous oxide, tropospheric ozone, CFCs</a:t>
            </a:r>
          </a:p>
          <a:p>
            <a:pPr lvl="1" indent="-280988"/>
            <a:r>
              <a:rPr lang="en-US" dirty="0"/>
              <a:t>The most important greenhouse gas, CO</a:t>
            </a:r>
            <a:r>
              <a:rPr lang="en-US" baseline="-25000" dirty="0"/>
              <a:t>2</a:t>
            </a:r>
            <a:r>
              <a:rPr lang="en-US" dirty="0"/>
              <a:t>, is produced when we burn fossil fuels</a:t>
            </a:r>
          </a:p>
          <a:p>
            <a:pPr lvl="1" indent="-280988"/>
            <a:r>
              <a:rPr lang="en-US" dirty="0"/>
              <a:t>Current climate change is human induced, causing</a:t>
            </a:r>
          </a:p>
          <a:p>
            <a:pPr marL="1200150" lvl="2">
              <a:defRPr/>
            </a:pPr>
            <a:r>
              <a:rPr lang="en-US" sz="2200" dirty="0"/>
              <a:t>Rapid warming since 1975</a:t>
            </a:r>
          </a:p>
          <a:p>
            <a:pPr marL="1200150" lvl="2">
              <a:defRPr/>
            </a:pPr>
            <a:r>
              <a:rPr lang="en-US" sz="2200" dirty="0"/>
              <a:t>Shifted precipitation patterns</a:t>
            </a:r>
          </a:p>
          <a:p>
            <a:pPr marL="1200150" lvl="2">
              <a:defRPr/>
            </a:pPr>
            <a:r>
              <a:rPr lang="en-US" sz="2200" dirty="0"/>
              <a:t>Rapid future changes in temperature and weather patterns</a:t>
            </a:r>
          </a:p>
          <a:p>
            <a:pPr marL="57150" indent="0" eaLnBrk="1" hangingPunct="1">
              <a:buFont typeface="Arial" pitchFamily="34" charset="0"/>
              <a:buNone/>
              <a:defRPr/>
            </a:pPr>
            <a:endParaRPr lang="en-US" sz="2400" dirty="0"/>
          </a:p>
        </p:txBody>
      </p:sp>
      <p:sp>
        <p:nvSpPr>
          <p:cNvPr id="19460" name="Title 1"/>
          <p:cNvSpPr>
            <a:spLocks/>
          </p:cNvSpPr>
          <p:nvPr/>
        </p:nvSpPr>
        <p:spPr bwMode="auto">
          <a:xfrm>
            <a:off x="458788" y="737899"/>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a:t>Mitigate Climate Change</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425018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57200" y="842241"/>
            <a:ext cx="8229600" cy="653314"/>
          </a:xfrm>
        </p:spPr>
        <p:txBody>
          <a:bodyPr/>
          <a:lstStyle/>
          <a:p>
            <a:pPr algn="ctr"/>
            <a:r>
              <a:rPr lang="en-US" sz="4400" dirty="0"/>
              <a:t>Mitigate Climate Change</a:t>
            </a:r>
          </a:p>
        </p:txBody>
      </p:sp>
      <p:sp>
        <p:nvSpPr>
          <p:cNvPr id="20484" name="Text Placeholder 6"/>
          <p:cNvSpPr>
            <a:spLocks noGrp="1"/>
          </p:cNvSpPr>
          <p:nvPr>
            <p:ph type="body" sz="half" idx="2"/>
          </p:nvPr>
        </p:nvSpPr>
        <p:spPr>
          <a:xfrm>
            <a:off x="479190" y="1751269"/>
            <a:ext cx="8185620" cy="4741606"/>
          </a:xfrm>
        </p:spPr>
        <p:txBody>
          <a:bodyPr/>
          <a:lstStyle/>
          <a:p>
            <a:pPr marL="285750" indent="-285750">
              <a:buFont typeface="Arial" pitchFamily="34" charset="0"/>
              <a:buChar char="•"/>
            </a:pPr>
            <a:r>
              <a:rPr lang="en-US" sz="2800" dirty="0"/>
              <a:t>No simple cause-and-effect relationship between an increase in atmospheric CO</a:t>
            </a:r>
            <a:r>
              <a:rPr lang="en-US" sz="2800" baseline="-25000" dirty="0"/>
              <a:t>2 </a:t>
            </a:r>
            <a:r>
              <a:rPr lang="en-US" sz="2800" dirty="0"/>
              <a:t>and climate warming</a:t>
            </a:r>
          </a:p>
          <a:p>
            <a:pPr marL="742950" lvl="1" indent="-285750">
              <a:buFont typeface="Calibri" pitchFamily="34" charset="0"/>
              <a:buChar char="-"/>
            </a:pPr>
            <a:r>
              <a:rPr lang="en-US" sz="2400" dirty="0"/>
              <a:t>Instead it is a cascade of interactions in the environment  </a:t>
            </a:r>
          </a:p>
          <a:p>
            <a:pPr marL="290513" indent="-290513">
              <a:buFont typeface="Arial" panose="020B0604020202020204" pitchFamily="34" charset="0"/>
              <a:buChar char="•"/>
            </a:pPr>
            <a:r>
              <a:rPr lang="en-US" sz="2800" dirty="0"/>
              <a:t>Stabilizing the climate requires a comprehensive energy plan </a:t>
            </a:r>
          </a:p>
          <a:p>
            <a:pPr marL="914400" lvl="1" indent="-457200">
              <a:buFont typeface="Arial" panose="020B0604020202020204" pitchFamily="34" charset="0"/>
              <a:buChar char="•"/>
            </a:pPr>
            <a:r>
              <a:rPr lang="en-US" sz="2400" dirty="0"/>
              <a:t>Cut carbon emissions </a:t>
            </a:r>
          </a:p>
          <a:p>
            <a:pPr marL="914400" lvl="1" indent="-457200">
              <a:buFont typeface="Arial" panose="020B0604020202020204" pitchFamily="34" charset="0"/>
              <a:buChar char="•"/>
            </a:pPr>
            <a:r>
              <a:rPr lang="en-US" sz="2400" dirty="0"/>
              <a:t>Phase out fossil fuels </a:t>
            </a:r>
          </a:p>
          <a:p>
            <a:pPr marL="914400" lvl="1" indent="-457200">
              <a:buFont typeface="Arial" panose="020B0604020202020204" pitchFamily="34" charset="0"/>
              <a:buChar char="•"/>
            </a:pPr>
            <a:r>
              <a:rPr lang="en-US" sz="2400" dirty="0"/>
              <a:t>Improve energy efficiency </a:t>
            </a:r>
          </a:p>
          <a:p>
            <a:pPr marL="914400" lvl="1" indent="-457200">
              <a:buFont typeface="Arial" panose="020B0604020202020204" pitchFamily="34" charset="0"/>
              <a:buChar char="•"/>
            </a:pPr>
            <a:r>
              <a:rPr lang="en-US" sz="2400" dirty="0"/>
              <a:t>Also must stop and reverse rainforest destruction</a:t>
            </a:r>
          </a:p>
          <a:p>
            <a:pPr marL="914400" lvl="1" indent="-457200">
              <a:buFont typeface="Arial" panose="020B0604020202020204" pitchFamily="34" charset="0"/>
              <a:buChar char="•"/>
            </a:pPr>
            <a:r>
              <a:rPr lang="en-US" sz="2400" dirty="0"/>
              <a:t>Multinational commitment to plan</a:t>
            </a:r>
          </a:p>
          <a:p>
            <a:pPr marL="285750" indent="-285750">
              <a:buFont typeface="Arial" pitchFamily="34" charset="0"/>
              <a:buChar char="•"/>
            </a:pPr>
            <a:endParaRPr lang="en-US" sz="1800" dirty="0"/>
          </a:p>
        </p:txBody>
      </p:sp>
      <p:sp>
        <p:nvSpPr>
          <p:cNvPr id="10" name="Footer Placeholder 9"/>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2323744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57200" y="685800"/>
            <a:ext cx="8229600" cy="814550"/>
          </a:xfrm>
        </p:spPr>
        <p:txBody>
          <a:bodyPr/>
          <a:lstStyle/>
          <a:p>
            <a:pPr algn="ctr"/>
            <a:r>
              <a:rPr lang="en-US" sz="4400" dirty="0"/>
              <a:t>Mitigate Climate Change</a:t>
            </a:r>
            <a:endParaRPr lang="en-US" sz="4000" b="0" dirty="0">
              <a:latin typeface="+mn-lt"/>
            </a:endParaRPr>
          </a:p>
        </p:txBody>
      </p:sp>
      <p:sp>
        <p:nvSpPr>
          <p:cNvPr id="10" name="Footer Placeholder 9"/>
          <p:cNvSpPr>
            <a:spLocks noGrp="1"/>
          </p:cNvSpPr>
          <p:nvPr>
            <p:ph type="ftr" sz="quarter" idx="3"/>
          </p:nvPr>
        </p:nvSpPr>
        <p:spPr/>
        <p:txBody>
          <a:bodyPr/>
          <a:lstStyle/>
          <a:p>
            <a:r>
              <a:rPr lang="en-US" dirty="0"/>
              <a:t>Copyright © 2017 John Wiley &amp; Sons, Inc. All rights reserved.</a:t>
            </a:r>
          </a:p>
        </p:txBody>
      </p:sp>
      <p:sp>
        <p:nvSpPr>
          <p:cNvPr id="2" name="Rectangle 1"/>
          <p:cNvSpPr/>
          <p:nvPr/>
        </p:nvSpPr>
        <p:spPr>
          <a:xfrm>
            <a:off x="187036" y="1783673"/>
            <a:ext cx="8863446" cy="430887"/>
          </a:xfrm>
          <a:prstGeom prst="rect">
            <a:avLst/>
          </a:prstGeom>
        </p:spPr>
        <p:txBody>
          <a:bodyPr wrap="square">
            <a:spAutoFit/>
          </a:bodyPr>
          <a:lstStyle/>
          <a:p>
            <a:pPr algn="ctr"/>
            <a:r>
              <a:rPr lang="en-US" sz="2200" dirty="0"/>
              <a:t>Cascading Responses of Increased Carbon Dioxide Through the Environment</a:t>
            </a:r>
          </a:p>
        </p:txBody>
      </p:sp>
      <p:pic>
        <p:nvPicPr>
          <p:cNvPr id="7" name="Picture 6" descr="berg5_fig_02_14_01.jpg"/>
          <p:cNvPicPr>
            <a:picLocks noChangeAspect="1"/>
          </p:cNvPicPr>
          <p:nvPr/>
        </p:nvPicPr>
        <p:blipFill>
          <a:blip r:embed="rId2"/>
          <a:stretch>
            <a:fillRect/>
          </a:stretch>
        </p:blipFill>
        <p:spPr>
          <a:xfrm>
            <a:off x="755124" y="2283040"/>
            <a:ext cx="7633752" cy="4176752"/>
          </a:xfrm>
          <a:prstGeom prst="rect">
            <a:avLst/>
          </a:prstGeom>
        </p:spPr>
      </p:pic>
      <p:pic>
        <p:nvPicPr>
          <p:cNvPr id="8" name="Picture 7" descr="berg5_fig_02_14_02.jpg"/>
          <p:cNvPicPr>
            <a:picLocks noChangeAspect="1"/>
          </p:cNvPicPr>
          <p:nvPr/>
        </p:nvPicPr>
        <p:blipFill>
          <a:blip r:embed="rId3"/>
          <a:stretch>
            <a:fillRect/>
          </a:stretch>
        </p:blipFill>
        <p:spPr>
          <a:xfrm>
            <a:off x="261171" y="4272201"/>
            <a:ext cx="1884238" cy="2434416"/>
          </a:xfrm>
          <a:prstGeom prst="rect">
            <a:avLst/>
          </a:prstGeom>
        </p:spPr>
      </p:pic>
    </p:spTree>
    <p:extLst>
      <p:ext uri="{BB962C8B-B14F-4D97-AF65-F5344CB8AC3E}">
        <p14:creationId xmlns:p14="http://schemas.microsoft.com/office/powerpoint/2010/main" val="232374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735649"/>
            <a:ext cx="8229600" cy="884297"/>
          </a:xfrm>
        </p:spPr>
        <p:txBody>
          <a:bodyPr/>
          <a:lstStyle/>
          <a:p>
            <a:pPr eaLnBrk="1" hangingPunct="1"/>
            <a:r>
              <a:rPr lang="en-US" b="1" dirty="0"/>
              <a:t>Design Sustainable Cities</a:t>
            </a:r>
            <a:br>
              <a:rPr lang="en-US" sz="3600" dirty="0"/>
            </a:br>
            <a:endParaRPr lang="en-US" sz="3600" dirty="0"/>
          </a:p>
        </p:txBody>
      </p:sp>
      <p:sp>
        <p:nvSpPr>
          <p:cNvPr id="39939" name="Content Placeholder 2"/>
          <p:cNvSpPr>
            <a:spLocks noGrp="1"/>
          </p:cNvSpPr>
          <p:nvPr>
            <p:ph sz="half" idx="1"/>
          </p:nvPr>
        </p:nvSpPr>
        <p:spPr>
          <a:xfrm>
            <a:off x="304799" y="1832357"/>
            <a:ext cx="8371609" cy="4823624"/>
          </a:xfrm>
        </p:spPr>
        <p:txBody>
          <a:bodyPr/>
          <a:lstStyle/>
          <a:p>
            <a:pPr marL="514350" indent="-457200">
              <a:lnSpc>
                <a:spcPct val="90000"/>
              </a:lnSpc>
              <a:defRPr/>
            </a:pPr>
            <a:r>
              <a:rPr lang="en-US" dirty="0"/>
              <a:t>Over 50% of world’s people live in cities</a:t>
            </a:r>
          </a:p>
          <a:p>
            <a:pPr marL="800100" lvl="1" indent="-342900">
              <a:lnSpc>
                <a:spcPct val="90000"/>
              </a:lnSpc>
              <a:defRPr/>
            </a:pPr>
            <a:r>
              <a:rPr lang="en-US" dirty="0"/>
              <a:t>Over 80% of US and Canada’s populations live in cities </a:t>
            </a:r>
          </a:p>
          <a:p>
            <a:pPr marL="514350" indent="-457200">
              <a:lnSpc>
                <a:spcPct val="90000"/>
              </a:lnSpc>
              <a:defRPr/>
            </a:pPr>
            <a:r>
              <a:rPr lang="en-US" dirty="0"/>
              <a:t>Making cities more livable</a:t>
            </a:r>
          </a:p>
          <a:p>
            <a:pPr marL="800100" lvl="1" indent="-342900">
              <a:lnSpc>
                <a:spcPct val="90000"/>
              </a:lnSpc>
              <a:defRPr/>
            </a:pPr>
            <a:r>
              <a:rPr lang="en-US" dirty="0"/>
              <a:t>Urban transportation</a:t>
            </a:r>
          </a:p>
          <a:p>
            <a:pPr marL="1204913" lvl="2">
              <a:lnSpc>
                <a:spcPct val="90000"/>
              </a:lnSpc>
              <a:defRPr/>
            </a:pPr>
            <a:r>
              <a:rPr lang="en-US" dirty="0"/>
              <a:t>Reduce use of cars</a:t>
            </a:r>
          </a:p>
          <a:p>
            <a:pPr marL="1204913" lvl="2">
              <a:lnSpc>
                <a:spcPct val="90000"/>
              </a:lnSpc>
              <a:defRPr/>
            </a:pPr>
            <a:r>
              <a:rPr lang="en-US" dirty="0"/>
              <a:t>Develop subways, light rail systems,  bicycle/pedestrian pathways</a:t>
            </a:r>
          </a:p>
          <a:p>
            <a:pPr marL="800100" lvl="1" indent="-342900">
              <a:lnSpc>
                <a:spcPct val="90000"/>
              </a:lnSpc>
              <a:defRPr/>
            </a:pPr>
            <a:r>
              <a:rPr lang="en-US" dirty="0"/>
              <a:t>Build cities around people, not cars</a:t>
            </a:r>
          </a:p>
          <a:p>
            <a:pPr marL="1204913" lvl="2">
              <a:lnSpc>
                <a:spcPct val="90000"/>
              </a:lnSpc>
              <a:defRPr/>
            </a:pPr>
            <a:r>
              <a:rPr lang="en-US" dirty="0"/>
              <a:t>Parks and open spaces instead of parking lots and highways</a:t>
            </a:r>
          </a:p>
          <a:p>
            <a:pPr marL="1204913" lvl="2">
              <a:lnSpc>
                <a:spcPct val="90000"/>
              </a:lnSpc>
              <a:defRPr/>
            </a:pPr>
            <a:r>
              <a:rPr lang="en-US" dirty="0"/>
              <a:t>Reduces CO</a:t>
            </a:r>
            <a:r>
              <a:rPr lang="en-US" baseline="-25000" dirty="0"/>
              <a:t>2 </a:t>
            </a:r>
            <a:r>
              <a:rPr lang="en-US" dirty="0"/>
              <a:t>emissions, air pollution, and improves quality of life</a:t>
            </a:r>
          </a:p>
          <a:p>
            <a:pPr marL="800100" lvl="1" indent="-342900">
              <a:lnSpc>
                <a:spcPct val="90000"/>
              </a:lnSpc>
              <a:defRPr/>
            </a:pPr>
            <a:r>
              <a:rPr lang="en-US" dirty="0"/>
              <a:t>Address water scarcity</a:t>
            </a:r>
          </a:p>
          <a:p>
            <a:pPr marL="800100" lvl="1" indent="-342900">
              <a:lnSpc>
                <a:spcPct val="90000"/>
              </a:lnSpc>
              <a:defRPr/>
            </a:pPr>
            <a:r>
              <a:rPr lang="en-US" dirty="0"/>
              <a:t>Improvement of squatter settlements</a:t>
            </a:r>
          </a:p>
          <a:p>
            <a:pPr marL="1204913" lvl="2">
              <a:lnSpc>
                <a:spcPct val="90000"/>
              </a:lnSpc>
              <a:defRPr/>
            </a:pPr>
            <a:r>
              <a:rPr lang="en-US" dirty="0"/>
              <a:t>Address quality of life for the very poor</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292081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30827"/>
            <a:ext cx="8874047" cy="765464"/>
          </a:xfrm>
        </p:spPr>
        <p:txBody>
          <a:bodyPr/>
          <a:lstStyle/>
          <a:p>
            <a:pPr eaLnBrk="1" hangingPunct="1"/>
            <a:r>
              <a:rPr lang="en-US" b="1" dirty="0"/>
              <a:t>Case Study: Loess Plateau in China</a:t>
            </a:r>
          </a:p>
        </p:txBody>
      </p:sp>
      <p:sp>
        <p:nvSpPr>
          <p:cNvPr id="43011" name="Content Placeholder 2"/>
          <p:cNvSpPr>
            <a:spLocks noGrp="1"/>
          </p:cNvSpPr>
          <p:nvPr>
            <p:ph sz="half" idx="1"/>
          </p:nvPr>
        </p:nvSpPr>
        <p:spPr>
          <a:xfrm>
            <a:off x="232168" y="1659361"/>
            <a:ext cx="4357255" cy="5016076"/>
          </a:xfrm>
        </p:spPr>
        <p:txBody>
          <a:bodyPr/>
          <a:lstStyle/>
          <a:p>
            <a:pPr>
              <a:lnSpc>
                <a:spcPct val="90000"/>
              </a:lnSpc>
              <a:defRPr/>
            </a:pPr>
            <a:r>
              <a:rPr lang="en-US" sz="2400" dirty="0"/>
              <a:t>Semiarid plateau suffered centuries of deforestation and overgrazing </a:t>
            </a:r>
          </a:p>
          <a:p>
            <a:pPr marL="633413" lvl="1" indent="-290513" eaLnBrk="1" hangingPunct="1">
              <a:lnSpc>
                <a:spcPct val="90000"/>
              </a:lnSpc>
              <a:defRPr/>
            </a:pPr>
            <a:r>
              <a:rPr lang="en-US" sz="2000" dirty="0"/>
              <a:t>Turned into nonproductive desert</a:t>
            </a:r>
          </a:p>
          <a:p>
            <a:pPr>
              <a:lnSpc>
                <a:spcPct val="90000"/>
              </a:lnSpc>
              <a:defRPr/>
            </a:pPr>
            <a:r>
              <a:rPr lang="en-US" sz="2400" dirty="0"/>
              <a:t>In the past</a:t>
            </a:r>
          </a:p>
          <a:p>
            <a:pPr marL="633413" lvl="1" indent="-290513" eaLnBrk="1" hangingPunct="1">
              <a:lnSpc>
                <a:spcPct val="90000"/>
              </a:lnSpc>
              <a:defRPr/>
            </a:pPr>
            <a:r>
              <a:rPr lang="en-US" sz="2000" dirty="0"/>
              <a:t>Fertile agricultural soil </a:t>
            </a:r>
          </a:p>
          <a:p>
            <a:pPr marL="633413" lvl="1" indent="-290513" eaLnBrk="1" hangingPunct="1">
              <a:lnSpc>
                <a:spcPct val="90000"/>
              </a:lnSpc>
              <a:defRPr/>
            </a:pPr>
            <a:r>
              <a:rPr lang="en-US" sz="2000" dirty="0"/>
              <a:t>Important resource for China</a:t>
            </a:r>
          </a:p>
          <a:p>
            <a:pPr>
              <a:lnSpc>
                <a:spcPct val="90000"/>
              </a:lnSpc>
              <a:defRPr/>
            </a:pPr>
            <a:r>
              <a:rPr lang="en-US" sz="2400" dirty="0"/>
              <a:t>Hope for the future</a:t>
            </a:r>
          </a:p>
          <a:p>
            <a:pPr marL="633413" lvl="1" indent="-290513" eaLnBrk="1" hangingPunct="1">
              <a:lnSpc>
                <a:spcPct val="90000"/>
              </a:lnSpc>
              <a:defRPr/>
            </a:pPr>
            <a:r>
              <a:rPr lang="en-US" sz="2000" dirty="0"/>
              <a:t>Loess Plateau Watershed Rehabilitation Project was established in 1994</a:t>
            </a:r>
          </a:p>
          <a:p>
            <a:pPr marL="633413" lvl="1" indent="-290513" eaLnBrk="1" hangingPunct="1">
              <a:lnSpc>
                <a:spcPct val="90000"/>
              </a:lnSpc>
              <a:defRPr/>
            </a:pPr>
            <a:r>
              <a:rPr lang="en-US" sz="2000" dirty="0"/>
              <a:t>As trees grow, erosion is improving</a:t>
            </a:r>
          </a:p>
          <a:p>
            <a:pPr marL="633413" lvl="1" indent="-290513" eaLnBrk="1" hangingPunct="1">
              <a:lnSpc>
                <a:spcPct val="90000"/>
              </a:lnSpc>
              <a:defRPr/>
            </a:pPr>
            <a:r>
              <a:rPr lang="en-US" sz="2000" dirty="0"/>
              <a:t>Less silt also runs into Yellow River</a:t>
            </a:r>
          </a:p>
          <a:p>
            <a:pPr marL="1371600" lvl="2" indent="-514350" eaLnBrk="1" hangingPunct="1">
              <a:lnSpc>
                <a:spcPct val="90000"/>
              </a:lnSpc>
              <a:defRPr/>
            </a:pPr>
            <a:endParaRPr lang="en-US" sz="2200" dirty="0"/>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pic>
        <p:nvPicPr>
          <p:cNvPr id="11" name="Picture 10" descr="berg4_figun_02_p44.jpg"/>
          <p:cNvPicPr>
            <a:picLocks noChangeAspect="1"/>
          </p:cNvPicPr>
          <p:nvPr/>
        </p:nvPicPr>
        <p:blipFill>
          <a:blip r:embed="rId3"/>
          <a:srcRect b="7930"/>
          <a:stretch>
            <a:fillRect/>
          </a:stretch>
        </p:blipFill>
        <p:spPr>
          <a:xfrm>
            <a:off x="4855760" y="1821898"/>
            <a:ext cx="3988257" cy="2662799"/>
          </a:xfrm>
          <a:prstGeom prst="rect">
            <a:avLst/>
          </a:prstGeom>
        </p:spPr>
      </p:pic>
      <p:sp>
        <p:nvSpPr>
          <p:cNvPr id="2" name="Rectangle 1"/>
          <p:cNvSpPr/>
          <p:nvPr/>
        </p:nvSpPr>
        <p:spPr>
          <a:xfrm>
            <a:off x="4787649" y="4529628"/>
            <a:ext cx="4145973" cy="830997"/>
          </a:xfrm>
          <a:prstGeom prst="rect">
            <a:avLst/>
          </a:prstGeom>
        </p:spPr>
        <p:txBody>
          <a:bodyPr wrap="square">
            <a:spAutoFit/>
          </a:bodyPr>
          <a:lstStyle/>
          <a:p>
            <a:r>
              <a:rPr lang="en-US" sz="1600" dirty="0">
                <a:latin typeface="MyriadPro-Regular" panose="020B0503030403020204" pitchFamily="34" charset="0"/>
              </a:rPr>
              <a:t>Tree seedlings have been planted in small earthworks as part of a plan to reduce erosion and restore the hills in the Loess Plateau</a:t>
            </a:r>
            <a:endParaRPr lang="en-US" sz="1600" dirty="0"/>
          </a:p>
        </p:txBody>
      </p:sp>
    </p:spTree>
    <p:extLst>
      <p:ext uri="{BB962C8B-B14F-4D97-AF65-F5344CB8AC3E}">
        <p14:creationId xmlns:p14="http://schemas.microsoft.com/office/powerpoint/2010/main" val="185129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sz="half" idx="1"/>
          </p:nvPr>
        </p:nvSpPr>
        <p:spPr>
          <a:xfrm>
            <a:off x="827116" y="2101596"/>
            <a:ext cx="7651865" cy="4132949"/>
          </a:xfrm>
        </p:spPr>
        <p:txBody>
          <a:bodyPr/>
          <a:lstStyle/>
          <a:p>
            <a:pPr eaLnBrk="1" hangingPunct="1">
              <a:lnSpc>
                <a:spcPct val="80000"/>
              </a:lnSpc>
            </a:pPr>
            <a:r>
              <a:rPr lang="en-US" sz="3200" dirty="0"/>
              <a:t>Sustainable development</a:t>
            </a:r>
          </a:p>
          <a:p>
            <a:pPr lvl="1" eaLnBrk="1" hangingPunct="1">
              <a:lnSpc>
                <a:spcPct val="80000"/>
              </a:lnSpc>
            </a:pPr>
            <a:r>
              <a:rPr lang="en-US" sz="2800" dirty="0"/>
              <a:t>Economic growth that meets the needs of the present without compromising the ability of future generations to meet their needs</a:t>
            </a:r>
          </a:p>
          <a:p>
            <a:pPr lvl="1" eaLnBrk="1" hangingPunct="1">
              <a:lnSpc>
                <a:spcPct val="80000"/>
              </a:lnSpc>
            </a:pPr>
            <a:r>
              <a:rPr lang="en-US" sz="2800" dirty="0"/>
              <a:t>Can occur only within the limits of the environment</a:t>
            </a:r>
          </a:p>
          <a:p>
            <a:pPr>
              <a:lnSpc>
                <a:spcPct val="80000"/>
              </a:lnSpc>
            </a:pPr>
            <a:r>
              <a:rPr lang="en-US" dirty="0"/>
              <a:t>The level of resource consumption found in highly developed countries, such as the US, Europe, and Japan, would not be sustainable if practiced globally</a:t>
            </a:r>
          </a:p>
        </p:txBody>
      </p:sp>
      <p:sp>
        <p:nvSpPr>
          <p:cNvPr id="2" name="Title 1"/>
          <p:cNvSpPr>
            <a:spLocks/>
          </p:cNvSpPr>
          <p:nvPr/>
        </p:nvSpPr>
        <p:spPr bwMode="auto">
          <a:xfrm>
            <a:off x="457200" y="728857"/>
            <a:ext cx="8229600" cy="762000"/>
          </a:xfrm>
          <a:prstGeom prst="rect">
            <a:avLst/>
          </a:prstGeom>
          <a:noFill/>
          <a:ln w="9525">
            <a:noFill/>
            <a:miter lim="800000"/>
            <a:headEnd/>
            <a:tailEnd/>
          </a:ln>
        </p:spPr>
        <p:txBody>
          <a:bodyPr anchor="ctr"/>
          <a:lstStyle/>
          <a:p>
            <a:pPr algn="ctr" fontAlgn="auto">
              <a:spcAft>
                <a:spcPts val="0"/>
              </a:spcAft>
              <a:defRPr/>
            </a:pPr>
            <a:r>
              <a:rPr lang="en-US" sz="4400" b="1" dirty="0">
                <a:latin typeface="+mj-lt"/>
                <a:ea typeface="+mj-ea"/>
                <a:cs typeface="+mj-cs"/>
              </a:rPr>
              <a:t>Human Use of the Earth</a:t>
            </a:r>
          </a:p>
        </p:txBody>
      </p:sp>
      <p:sp>
        <p:nvSpPr>
          <p:cNvPr id="15" name="Footer Placeholder 14"/>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348192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457200" y="728857"/>
            <a:ext cx="8229600" cy="762000"/>
          </a:xfrm>
          <a:prstGeom prst="rect">
            <a:avLst/>
          </a:prstGeom>
          <a:noFill/>
          <a:ln w="9525">
            <a:noFill/>
            <a:miter lim="800000"/>
            <a:headEnd/>
            <a:tailEnd/>
          </a:ln>
        </p:spPr>
        <p:txBody>
          <a:bodyPr anchor="ctr"/>
          <a:lstStyle/>
          <a:p>
            <a:pPr algn="ctr" fontAlgn="auto">
              <a:spcAft>
                <a:spcPts val="0"/>
              </a:spcAft>
              <a:defRPr/>
            </a:pPr>
            <a:r>
              <a:rPr lang="en-US" sz="4400" b="1" dirty="0">
                <a:latin typeface="+mj-lt"/>
                <a:ea typeface="+mj-ea"/>
                <a:cs typeface="+mj-cs"/>
              </a:rPr>
              <a:t>Human Use of the Earth</a:t>
            </a:r>
          </a:p>
        </p:txBody>
      </p:sp>
      <p:sp>
        <p:nvSpPr>
          <p:cNvPr id="15" name="Footer Placeholder 14"/>
          <p:cNvSpPr>
            <a:spLocks noGrp="1"/>
          </p:cNvSpPr>
          <p:nvPr>
            <p:ph type="ftr" sz="quarter" idx="3"/>
          </p:nvPr>
        </p:nvSpPr>
        <p:spPr/>
        <p:txBody>
          <a:bodyPr/>
          <a:lstStyle/>
          <a:p>
            <a:r>
              <a:rPr lang="en-US" dirty="0"/>
              <a:t>Copyright © 2017 John Wiley &amp; Sons, Inc. All rights reserved.</a:t>
            </a:r>
          </a:p>
        </p:txBody>
      </p:sp>
      <p:sp>
        <p:nvSpPr>
          <p:cNvPr id="4" name="Rectangle 3"/>
          <p:cNvSpPr/>
          <p:nvPr/>
        </p:nvSpPr>
        <p:spPr>
          <a:xfrm>
            <a:off x="223403" y="5898104"/>
            <a:ext cx="8697191" cy="677108"/>
          </a:xfrm>
          <a:prstGeom prst="rect">
            <a:avLst/>
          </a:prstGeom>
        </p:spPr>
        <p:txBody>
          <a:bodyPr wrap="square">
            <a:spAutoFit/>
          </a:bodyPr>
          <a:lstStyle/>
          <a:p>
            <a:r>
              <a:rPr lang="en-US" dirty="0"/>
              <a:t>Three factors—environmentally sound decisions, economically viable decisions, and socially equitable decisions—interact to promote sustainable development</a:t>
            </a:r>
            <a:r>
              <a:rPr lang="en-US" sz="2000" dirty="0"/>
              <a:t>.</a:t>
            </a:r>
          </a:p>
        </p:txBody>
      </p:sp>
      <p:sp>
        <p:nvSpPr>
          <p:cNvPr id="6" name="TextBox 5"/>
          <p:cNvSpPr txBox="1"/>
          <p:nvPr/>
        </p:nvSpPr>
        <p:spPr>
          <a:xfrm>
            <a:off x="659822" y="1630079"/>
            <a:ext cx="7824355" cy="523220"/>
          </a:xfrm>
          <a:prstGeom prst="rect">
            <a:avLst/>
          </a:prstGeom>
          <a:noFill/>
        </p:spPr>
        <p:txBody>
          <a:bodyPr wrap="square" rtlCol="0">
            <a:spAutoFit/>
          </a:bodyPr>
          <a:lstStyle/>
          <a:p>
            <a:pPr algn="ctr"/>
            <a:r>
              <a:rPr lang="en-US" sz="2800" dirty="0"/>
              <a:t>Sustainable Development</a:t>
            </a:r>
          </a:p>
        </p:txBody>
      </p:sp>
      <p:pic>
        <p:nvPicPr>
          <p:cNvPr id="7" name="Picture 6" descr="berg5_fig_02_01.jpg"/>
          <p:cNvPicPr>
            <a:picLocks noChangeAspect="1"/>
          </p:cNvPicPr>
          <p:nvPr/>
        </p:nvPicPr>
        <p:blipFill>
          <a:blip r:embed="rId3"/>
          <a:stretch>
            <a:fillRect/>
          </a:stretch>
        </p:blipFill>
        <p:spPr>
          <a:xfrm>
            <a:off x="2227356" y="2085628"/>
            <a:ext cx="4689284" cy="3695259"/>
          </a:xfrm>
          <a:prstGeom prst="rect">
            <a:avLst/>
          </a:prstGeom>
        </p:spPr>
      </p:pic>
    </p:spTree>
    <p:extLst>
      <p:ext uri="{BB962C8B-B14F-4D97-AF65-F5344CB8AC3E}">
        <p14:creationId xmlns:p14="http://schemas.microsoft.com/office/powerpoint/2010/main" val="63603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sz="half" idx="1"/>
          </p:nvPr>
        </p:nvSpPr>
        <p:spPr>
          <a:xfrm>
            <a:off x="255018" y="1818481"/>
            <a:ext cx="8637139" cy="4674394"/>
          </a:xfrm>
        </p:spPr>
        <p:txBody>
          <a:bodyPr/>
          <a:lstStyle/>
          <a:p>
            <a:pPr>
              <a:defRPr/>
            </a:pPr>
            <a:r>
              <a:rPr lang="en-US" dirty="0"/>
              <a:t>Pollution and degradation of the environment increase with increasing resource consumption</a:t>
            </a:r>
          </a:p>
          <a:p>
            <a:pPr lvl="1">
              <a:defRPr/>
            </a:pPr>
            <a:r>
              <a:rPr lang="en-US" dirty="0"/>
              <a:t>Compared to more modest living situations, affluent lifestyles:</a:t>
            </a:r>
          </a:p>
          <a:p>
            <a:pPr lvl="2">
              <a:defRPr/>
            </a:pPr>
            <a:r>
              <a:rPr lang="en-US" dirty="0"/>
              <a:t>Use disproportionally more resources </a:t>
            </a:r>
          </a:p>
          <a:p>
            <a:pPr lvl="2">
              <a:defRPr/>
            </a:pPr>
            <a:r>
              <a:rPr lang="en-US" dirty="0"/>
              <a:t>Create disproportionally more pollution </a:t>
            </a:r>
          </a:p>
          <a:p>
            <a:pPr>
              <a:defRPr/>
            </a:pPr>
            <a:r>
              <a:rPr lang="en-US" dirty="0"/>
              <a:t>Sustainable consumption is a balance between improving quality of life while reducing resource consumption</a:t>
            </a:r>
          </a:p>
          <a:p>
            <a:pPr lvl="1">
              <a:defRPr/>
            </a:pPr>
            <a:r>
              <a:rPr lang="en-US" sz="2200" dirty="0"/>
              <a:t>Influenced by population, economic activities, technology, social values, personal preferences, and government policies</a:t>
            </a:r>
          </a:p>
        </p:txBody>
      </p:sp>
      <p:sp>
        <p:nvSpPr>
          <p:cNvPr id="2" name="Title 1"/>
          <p:cNvSpPr>
            <a:spLocks/>
          </p:cNvSpPr>
          <p:nvPr/>
        </p:nvSpPr>
        <p:spPr bwMode="auto">
          <a:xfrm>
            <a:off x="458788" y="723900"/>
            <a:ext cx="8229600" cy="762000"/>
          </a:xfrm>
          <a:prstGeom prst="rect">
            <a:avLst/>
          </a:prstGeom>
          <a:noFill/>
          <a:ln w="9525">
            <a:noFill/>
            <a:miter lim="800000"/>
            <a:headEnd/>
            <a:tailEnd/>
          </a:ln>
        </p:spPr>
        <p:txBody>
          <a:bodyPr anchor="ctr"/>
          <a:lstStyle/>
          <a:p>
            <a:pPr algn="ctr" fontAlgn="auto">
              <a:spcAft>
                <a:spcPts val="0"/>
              </a:spcAft>
              <a:defRPr/>
            </a:pPr>
            <a:r>
              <a:rPr lang="en-US" sz="4400" b="1" dirty="0">
                <a:latin typeface="+mj-lt"/>
                <a:ea typeface="+mj-ea"/>
                <a:cs typeface="+mj-cs"/>
              </a:rPr>
              <a:t>Sustainable Consumption</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238502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half" idx="1"/>
          </p:nvPr>
        </p:nvSpPr>
        <p:spPr>
          <a:xfrm>
            <a:off x="671664" y="1747693"/>
            <a:ext cx="7811467" cy="3894571"/>
          </a:xfrm>
        </p:spPr>
        <p:txBody>
          <a:bodyPr/>
          <a:lstStyle/>
          <a:p>
            <a:r>
              <a:rPr lang="en-US" sz="3000" dirty="0"/>
              <a:t>At the global level, sustainable consumption requires the eradication of poverty</a:t>
            </a:r>
          </a:p>
          <a:p>
            <a:pPr lvl="1"/>
            <a:r>
              <a:rPr lang="en-US" dirty="0"/>
              <a:t>Consumption of essential resources by the global poor should increase, while consumption patterns of those in wealthy countries should decrease</a:t>
            </a:r>
          </a:p>
          <a:p>
            <a:pPr lvl="1"/>
            <a:r>
              <a:rPr lang="en-US" dirty="0"/>
              <a:t>Requires behavioral changes in people in highly developed countries</a:t>
            </a:r>
          </a:p>
        </p:txBody>
      </p:sp>
      <p:sp>
        <p:nvSpPr>
          <p:cNvPr id="2" name="Title 1"/>
          <p:cNvSpPr>
            <a:spLocks/>
          </p:cNvSpPr>
          <p:nvPr/>
        </p:nvSpPr>
        <p:spPr bwMode="auto">
          <a:xfrm>
            <a:off x="462598" y="720090"/>
            <a:ext cx="8229600" cy="670132"/>
          </a:xfrm>
          <a:prstGeom prst="rect">
            <a:avLst/>
          </a:prstGeom>
          <a:noFill/>
          <a:ln w="9525">
            <a:noFill/>
            <a:miter lim="800000"/>
            <a:headEnd/>
            <a:tailEnd/>
          </a:ln>
        </p:spPr>
        <p:txBody>
          <a:bodyPr anchor="t"/>
          <a:lstStyle/>
          <a:p>
            <a:pPr algn="ctr" fontAlgn="auto">
              <a:spcAft>
                <a:spcPts val="0"/>
              </a:spcAft>
              <a:defRPr/>
            </a:pPr>
            <a:r>
              <a:rPr lang="en-US" sz="4400" b="1" dirty="0"/>
              <a:t>Sustainable Consumption</a:t>
            </a:r>
            <a:endParaRPr lang="en-US" sz="4400" dirty="0">
              <a:latin typeface="+mj-lt"/>
              <a:ea typeface="+mj-ea"/>
              <a:cs typeface="+mj-cs"/>
            </a:endParaRP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00816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half" idx="1"/>
          </p:nvPr>
        </p:nvSpPr>
        <p:spPr>
          <a:xfrm>
            <a:off x="408146" y="1633393"/>
            <a:ext cx="8338503" cy="4859482"/>
          </a:xfrm>
        </p:spPr>
        <p:txBody>
          <a:bodyPr/>
          <a:lstStyle/>
          <a:p>
            <a:r>
              <a:rPr lang="en-US" sz="3000" dirty="0"/>
              <a:t>Voluntary simplicity: </a:t>
            </a:r>
          </a:p>
          <a:p>
            <a:pPr lvl="1"/>
            <a:r>
              <a:rPr lang="en-US" dirty="0"/>
              <a:t>Type of sustainable consumption where quality of life </a:t>
            </a:r>
            <a:r>
              <a:rPr lang="en-US" b="1" dirty="0">
                <a:cs typeface="Times New Roman"/>
              </a:rPr>
              <a:t>≠ </a:t>
            </a:r>
            <a:r>
              <a:rPr lang="en-US" dirty="0">
                <a:cs typeface="Times New Roman"/>
              </a:rPr>
              <a:t>amount of material goods</a:t>
            </a:r>
          </a:p>
          <a:p>
            <a:pPr lvl="1"/>
            <a:r>
              <a:rPr lang="en-US" dirty="0"/>
              <a:t>Values and character define a person, not what they own</a:t>
            </a:r>
          </a:p>
          <a:p>
            <a:pPr lvl="1"/>
            <a:r>
              <a:rPr lang="en-US" dirty="0"/>
              <a:t>Includes car-sharing and using public transportation</a:t>
            </a:r>
          </a:p>
          <a:p>
            <a:pPr lvl="1"/>
            <a:r>
              <a:rPr lang="en-US" dirty="0"/>
              <a:t>Requires commitment at the individual level</a:t>
            </a:r>
          </a:p>
          <a:p>
            <a:pPr lvl="1"/>
            <a:r>
              <a:rPr lang="en-US" dirty="0"/>
              <a:t>Technological advances can help promote the acceptance of voluntary simplicity; for example: the development and availability of compact florescent light bulbs and LEDs </a:t>
            </a:r>
          </a:p>
        </p:txBody>
      </p:sp>
      <p:sp>
        <p:nvSpPr>
          <p:cNvPr id="2" name="Title 1"/>
          <p:cNvSpPr>
            <a:spLocks/>
          </p:cNvSpPr>
          <p:nvPr/>
        </p:nvSpPr>
        <p:spPr bwMode="auto">
          <a:xfrm>
            <a:off x="462598" y="720090"/>
            <a:ext cx="8229600" cy="670132"/>
          </a:xfrm>
          <a:prstGeom prst="rect">
            <a:avLst/>
          </a:prstGeom>
          <a:noFill/>
          <a:ln w="9525">
            <a:noFill/>
            <a:miter lim="800000"/>
            <a:headEnd/>
            <a:tailEnd/>
          </a:ln>
        </p:spPr>
        <p:txBody>
          <a:bodyPr anchor="t"/>
          <a:lstStyle/>
          <a:p>
            <a:pPr algn="ctr" fontAlgn="auto">
              <a:spcAft>
                <a:spcPts val="0"/>
              </a:spcAft>
              <a:defRPr/>
            </a:pPr>
            <a:r>
              <a:rPr lang="en-US" sz="4400" b="1" dirty="0"/>
              <a:t>Sustainable Consumption</a:t>
            </a:r>
            <a:endParaRPr lang="en-US" sz="4400" dirty="0">
              <a:latin typeface="+mj-lt"/>
              <a:ea typeface="+mj-ea"/>
              <a:cs typeface="+mj-cs"/>
            </a:endParaRP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13976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half" idx="1"/>
          </p:nvPr>
        </p:nvSpPr>
        <p:spPr>
          <a:xfrm>
            <a:off x="228599" y="1609790"/>
            <a:ext cx="8717974" cy="2411492"/>
          </a:xfrm>
        </p:spPr>
        <p:txBody>
          <a:bodyPr/>
          <a:lstStyle/>
          <a:p>
            <a:pPr eaLnBrk="1" hangingPunct="1"/>
            <a:r>
              <a:rPr lang="en-US" sz="2400" i="1" dirty="0"/>
              <a:t>Ethics</a:t>
            </a:r>
            <a:r>
              <a:rPr lang="en-US" sz="2400" dirty="0"/>
              <a:t> is the branch of philosophy that deals with human values and morality</a:t>
            </a:r>
          </a:p>
          <a:p>
            <a:pPr eaLnBrk="1" hangingPunct="1"/>
            <a:r>
              <a:rPr lang="en-US" sz="2400" i="1" dirty="0"/>
              <a:t>Environmental ethics</a:t>
            </a:r>
            <a:r>
              <a:rPr lang="en-US" sz="2400" dirty="0"/>
              <a:t> considers the moral basis of environmental responsibility</a:t>
            </a:r>
          </a:p>
          <a:p>
            <a:pPr lvl="1" eaLnBrk="1" hangingPunct="1"/>
            <a:r>
              <a:rPr lang="en-US" sz="1800" dirty="0"/>
              <a:t>Considers the rights of people living today AND of future generations</a:t>
            </a:r>
          </a:p>
          <a:p>
            <a:pPr lvl="1" eaLnBrk="1" hangingPunct="1"/>
            <a:r>
              <a:rPr lang="en-US" sz="1800" dirty="0"/>
              <a:t>Critical because our actions today affect the environment in the future</a:t>
            </a:r>
          </a:p>
        </p:txBody>
      </p:sp>
      <p:sp>
        <p:nvSpPr>
          <p:cNvPr id="2" name="Title 1"/>
          <p:cNvSpPr>
            <a:spLocks/>
          </p:cNvSpPr>
          <p:nvPr/>
        </p:nvSpPr>
        <p:spPr bwMode="auto">
          <a:xfrm>
            <a:off x="0" y="685800"/>
            <a:ext cx="9144000" cy="914400"/>
          </a:xfrm>
          <a:prstGeom prst="rect">
            <a:avLst/>
          </a:prstGeom>
          <a:noFill/>
          <a:ln w="9525">
            <a:noFill/>
            <a:miter lim="800000"/>
            <a:headEnd/>
            <a:tailEnd/>
          </a:ln>
        </p:spPr>
        <p:txBody>
          <a:bodyPr anchor="ctr"/>
          <a:lstStyle/>
          <a:p>
            <a:pPr algn="ctr" fontAlgn="auto">
              <a:spcAft>
                <a:spcPts val="0"/>
              </a:spcAft>
              <a:defRPr/>
            </a:pPr>
            <a:r>
              <a:rPr lang="en-US" sz="3800" b="1" dirty="0">
                <a:latin typeface="+mj-lt"/>
                <a:ea typeface="+mj-ea"/>
                <a:cs typeface="+mj-cs"/>
              </a:rPr>
              <a:t>Human Values and Environmental Problems</a:t>
            </a:r>
          </a:p>
        </p:txBody>
      </p:sp>
      <p:sp>
        <p:nvSpPr>
          <p:cNvPr id="9" name="Footer Placeholder 8"/>
          <p:cNvSpPr>
            <a:spLocks noGrp="1"/>
          </p:cNvSpPr>
          <p:nvPr>
            <p:ph type="ftr" sz="quarter" idx="3"/>
          </p:nvPr>
        </p:nvSpPr>
        <p:spPr/>
        <p:txBody>
          <a:bodyPr/>
          <a:lstStyle/>
          <a:p>
            <a:r>
              <a:rPr lang="en-US" dirty="0"/>
              <a:t>Copyright © 2017 John Wiley &amp; Sons, Inc. All rights reserved.</a:t>
            </a:r>
          </a:p>
        </p:txBody>
      </p:sp>
      <p:sp>
        <p:nvSpPr>
          <p:cNvPr id="3" name="Rectangle 2"/>
          <p:cNvSpPr/>
          <p:nvPr/>
        </p:nvSpPr>
        <p:spPr>
          <a:xfrm>
            <a:off x="306532" y="6169710"/>
            <a:ext cx="8562108" cy="461665"/>
          </a:xfrm>
          <a:prstGeom prst="rect">
            <a:avLst/>
          </a:prstGeom>
        </p:spPr>
        <p:txBody>
          <a:bodyPr wrap="square">
            <a:spAutoFit/>
          </a:bodyPr>
          <a:lstStyle/>
          <a:p>
            <a:r>
              <a:rPr lang="en-US" sz="1200" b="1" dirty="0">
                <a:latin typeface="MyriadPro-Regular" panose="020B0503030403020204" pitchFamily="34" charset="0"/>
              </a:rPr>
              <a:t>Environmental ethics and food choice:</a:t>
            </a:r>
            <a:r>
              <a:rPr lang="en-US" sz="1200" dirty="0">
                <a:latin typeface="MyriadPro-Regular" panose="020B0503030403020204" pitchFamily="34" charset="0"/>
              </a:rPr>
              <a:t>   What we choose to eat each day can impact the local and global environment. A meal that includes meat (</a:t>
            </a:r>
            <a:r>
              <a:rPr lang="en-US" sz="1200" b="1" dirty="0">
                <a:latin typeface="MyriadPro-Bold" panose="020B0703030403020204" pitchFamily="34" charset="0"/>
              </a:rPr>
              <a:t>a</a:t>
            </a:r>
            <a:r>
              <a:rPr lang="en-US" sz="1200" dirty="0">
                <a:latin typeface="MyriadPro-Regular" panose="020B0503030403020204" pitchFamily="34" charset="0"/>
              </a:rPr>
              <a:t>) usually utilizes more resources like fossil fuels, water, and land, than do vegetarian (</a:t>
            </a:r>
            <a:r>
              <a:rPr lang="en-US" sz="1200" b="1" dirty="0">
                <a:latin typeface="MyriadPro-Bold" panose="020B0703030403020204" pitchFamily="34" charset="0"/>
              </a:rPr>
              <a:t>b</a:t>
            </a:r>
            <a:r>
              <a:rPr lang="en-US" sz="1200" dirty="0">
                <a:latin typeface="MyriadPro-Regular" panose="020B0503030403020204" pitchFamily="34" charset="0"/>
              </a:rPr>
              <a:t>) or vegan (</a:t>
            </a:r>
            <a:r>
              <a:rPr lang="en-US" sz="1200" b="1" dirty="0">
                <a:latin typeface="MyriadPro-Bold" panose="020B0703030403020204" pitchFamily="34" charset="0"/>
              </a:rPr>
              <a:t>c</a:t>
            </a:r>
            <a:r>
              <a:rPr lang="en-US" sz="1200" dirty="0">
                <a:latin typeface="MyriadPro-Regular" panose="020B0503030403020204" pitchFamily="34" charset="0"/>
              </a:rPr>
              <a:t>) meals.</a:t>
            </a:r>
            <a:endParaRPr lang="en-US" sz="1200" dirty="0"/>
          </a:p>
        </p:txBody>
      </p:sp>
      <p:pic>
        <p:nvPicPr>
          <p:cNvPr id="7" name="Picture 6" descr="berg5_fig_02_04a.jpg"/>
          <p:cNvPicPr>
            <a:picLocks noChangeAspect="1"/>
          </p:cNvPicPr>
          <p:nvPr/>
        </p:nvPicPr>
        <p:blipFill>
          <a:blip r:embed="rId3"/>
          <a:stretch>
            <a:fillRect/>
          </a:stretch>
        </p:blipFill>
        <p:spPr>
          <a:xfrm>
            <a:off x="1487127" y="3979310"/>
            <a:ext cx="1472184" cy="2103120"/>
          </a:xfrm>
          <a:prstGeom prst="rect">
            <a:avLst/>
          </a:prstGeom>
        </p:spPr>
      </p:pic>
      <p:pic>
        <p:nvPicPr>
          <p:cNvPr id="8" name="Picture 7" descr="berg5_fig_02_04a.jpg"/>
          <p:cNvPicPr>
            <a:picLocks noChangeAspect="1"/>
          </p:cNvPicPr>
          <p:nvPr/>
        </p:nvPicPr>
        <p:blipFill>
          <a:blip r:embed="rId4"/>
          <a:stretch>
            <a:fillRect/>
          </a:stretch>
        </p:blipFill>
        <p:spPr>
          <a:xfrm>
            <a:off x="3053059" y="3979310"/>
            <a:ext cx="2837109" cy="2103120"/>
          </a:xfrm>
          <a:prstGeom prst="rect">
            <a:avLst/>
          </a:prstGeom>
        </p:spPr>
      </p:pic>
      <p:pic>
        <p:nvPicPr>
          <p:cNvPr id="10" name="Picture 9" descr="berg5_fig_02_04a.jpg"/>
          <p:cNvPicPr>
            <a:picLocks noChangeAspect="1"/>
          </p:cNvPicPr>
          <p:nvPr/>
        </p:nvPicPr>
        <p:blipFill>
          <a:blip r:embed="rId5"/>
          <a:stretch>
            <a:fillRect/>
          </a:stretch>
        </p:blipFill>
        <p:spPr>
          <a:xfrm>
            <a:off x="6003820" y="3979310"/>
            <a:ext cx="1653053" cy="2103120"/>
          </a:xfrm>
          <a:prstGeom prst="rect">
            <a:avLst/>
          </a:prstGeom>
        </p:spPr>
      </p:pic>
    </p:spTree>
    <p:extLst>
      <p:ext uri="{BB962C8B-B14F-4D97-AF65-F5344CB8AC3E}">
        <p14:creationId xmlns:p14="http://schemas.microsoft.com/office/powerpoint/2010/main" val="287611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11728" y="1631373"/>
            <a:ext cx="8510154" cy="4861502"/>
          </a:xfrm>
        </p:spPr>
        <p:txBody>
          <a:bodyPr/>
          <a:lstStyle/>
          <a:p>
            <a:pPr>
              <a:defRPr/>
            </a:pPr>
            <a:r>
              <a:rPr lang="en-US" sz="3000" dirty="0"/>
              <a:t>Worldview</a:t>
            </a:r>
          </a:p>
          <a:p>
            <a:pPr lvl="1">
              <a:defRPr/>
            </a:pPr>
            <a:r>
              <a:rPr lang="en-US" dirty="0"/>
              <a:t>Personal perspective based on our individual basic values </a:t>
            </a:r>
          </a:p>
          <a:p>
            <a:pPr lvl="2">
              <a:defRPr/>
            </a:pPr>
            <a:r>
              <a:rPr lang="en-US" dirty="0"/>
              <a:t>Help us make sense of the world and determine right and wrong behaviors</a:t>
            </a:r>
          </a:p>
          <a:p>
            <a:pPr lvl="2">
              <a:defRPr/>
            </a:pPr>
            <a:r>
              <a:rPr lang="en-US" dirty="0"/>
              <a:t>These behaviors are not necessarily compatible with environmental sustainability</a:t>
            </a:r>
          </a:p>
          <a:p>
            <a:pPr>
              <a:defRPr/>
            </a:pPr>
            <a:r>
              <a:rPr lang="en-US" sz="3000" dirty="0"/>
              <a:t>Environmental Worldview</a:t>
            </a:r>
          </a:p>
          <a:p>
            <a:pPr lvl="1">
              <a:defRPr/>
            </a:pPr>
            <a:r>
              <a:rPr lang="en-US" sz="2400" dirty="0"/>
              <a:t>Based on how the environment works, our place in the environment, and right and wrong environmental behaviors</a:t>
            </a:r>
          </a:p>
          <a:p>
            <a:pPr>
              <a:defRPr/>
            </a:pPr>
            <a:endParaRPr lang="en-US" dirty="0"/>
          </a:p>
          <a:p>
            <a:pPr marL="457200" lvl="1" indent="0" eaLnBrk="1" hangingPunct="1">
              <a:buFont typeface="Arial" pitchFamily="34" charset="0"/>
              <a:buNone/>
              <a:defRPr/>
            </a:pPr>
            <a:endParaRPr lang="en-US" dirty="0"/>
          </a:p>
          <a:p>
            <a:pPr marL="457200" lvl="1" indent="0" eaLnBrk="1" hangingPunct="1">
              <a:buFont typeface="Arial" pitchFamily="34" charset="0"/>
              <a:buNone/>
              <a:defRPr/>
            </a:pPr>
            <a:endParaRPr lang="en-US" dirty="0"/>
          </a:p>
        </p:txBody>
      </p:sp>
      <p:sp>
        <p:nvSpPr>
          <p:cNvPr id="2" name="Title 1"/>
          <p:cNvSpPr>
            <a:spLocks/>
          </p:cNvSpPr>
          <p:nvPr/>
        </p:nvSpPr>
        <p:spPr bwMode="auto">
          <a:xfrm>
            <a:off x="457200" y="838200"/>
            <a:ext cx="8229600" cy="637309"/>
          </a:xfrm>
          <a:prstGeom prst="rect">
            <a:avLst/>
          </a:prstGeom>
          <a:noFill/>
          <a:ln w="9525">
            <a:noFill/>
            <a:miter lim="800000"/>
            <a:headEnd/>
            <a:tailEnd/>
          </a:ln>
        </p:spPr>
        <p:txBody>
          <a:bodyPr anchor="ctr"/>
          <a:lstStyle/>
          <a:p>
            <a:pPr algn="ctr" fontAlgn="auto">
              <a:spcAft>
                <a:spcPts val="0"/>
              </a:spcAft>
              <a:defRPr/>
            </a:pPr>
            <a:r>
              <a:rPr lang="en-US" sz="4400" b="1" dirty="0">
                <a:latin typeface="+mj-lt"/>
              </a:rPr>
              <a:t>Worldviews</a:t>
            </a:r>
          </a:p>
        </p:txBody>
      </p:sp>
      <p:sp>
        <p:nvSpPr>
          <p:cNvPr id="8" name="Footer Placeholder 7"/>
          <p:cNvSpPr>
            <a:spLocks noGrp="1"/>
          </p:cNvSpPr>
          <p:nvPr>
            <p:ph type="ftr" sz="quarter" idx="3"/>
          </p:nvPr>
        </p:nvSpPr>
        <p:spPr/>
        <p:txBody>
          <a:bodyPr/>
          <a:lstStyle/>
          <a:p>
            <a:r>
              <a:rPr lang="en-US" dirty="0"/>
              <a:t>Copyright © 2017 John Wiley &amp; Sons, Inc. All rights reserved.</a:t>
            </a:r>
          </a:p>
        </p:txBody>
      </p:sp>
    </p:spTree>
    <p:extLst>
      <p:ext uri="{BB962C8B-B14F-4D97-AF65-F5344CB8AC3E}">
        <p14:creationId xmlns:p14="http://schemas.microsoft.com/office/powerpoint/2010/main" val="4182104779"/>
      </p:ext>
    </p:extLst>
  </p:cSld>
  <p:clrMapOvr>
    <a:masterClrMapping/>
  </p:clrMapOvr>
</p:sld>
</file>

<file path=ppt/theme/theme1.xml><?xml version="1.0" encoding="utf-8"?>
<a:theme xmlns:a="http://schemas.openxmlformats.org/drawingml/2006/main" name="Berg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erg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Berg_Theme.thmx</Template>
  <TotalTime>0</TotalTime>
  <Words>1843</Words>
  <Application>Microsoft Macintosh PowerPoint</Application>
  <PresentationFormat>On-screen Show (4:3)</PresentationFormat>
  <Paragraphs>207</Paragraphs>
  <Slides>24</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Albertus Medium</vt:lpstr>
      <vt:lpstr>Albertus MT</vt:lpstr>
      <vt:lpstr>Arial</vt:lpstr>
      <vt:lpstr>Calibri</vt:lpstr>
      <vt:lpstr>Helvetica</vt:lpstr>
      <vt:lpstr>MyriadPro-Bold</vt:lpstr>
      <vt:lpstr>MyriadPro-Regular</vt:lpstr>
      <vt:lpstr>Berg_Theme</vt:lpstr>
      <vt:lpstr>2_Berg_Theme</vt:lpstr>
      <vt:lpstr>Sustainability and Human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Justice</vt:lpstr>
      <vt:lpstr>Environmental Justice and Ethical Issues</vt:lpstr>
      <vt:lpstr>PowerPoint Presentation</vt:lpstr>
      <vt:lpstr>PowerPoint Presentation</vt:lpstr>
      <vt:lpstr>Protect and Restore Earth’s Resources </vt:lpstr>
      <vt:lpstr>Protect and Restore Earth’s Resources </vt:lpstr>
      <vt:lpstr>Provide Adequate Food for All People </vt:lpstr>
      <vt:lpstr>Provide Adequate Food for All People</vt:lpstr>
      <vt:lpstr>PowerPoint Presentation</vt:lpstr>
      <vt:lpstr>Mitigate Climate Change</vt:lpstr>
      <vt:lpstr>Mitigate Climate Change</vt:lpstr>
      <vt:lpstr>Design Sustainable Cities </vt:lpstr>
      <vt:lpstr>Case Study: Loess Plateau in China</vt:lpstr>
    </vt:vector>
  </TitlesOfParts>
  <Company>John Wiley &amp;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Visualizing Environmental Science</dc:title>
  <dc:creator>Hassenzahl et al.</dc:creator>
  <cp:lastModifiedBy>Microsoft Office User</cp:lastModifiedBy>
  <cp:revision>59</cp:revision>
  <dcterms:created xsi:type="dcterms:W3CDTF">2016-12-29T19:42:30Z</dcterms:created>
  <dcterms:modified xsi:type="dcterms:W3CDTF">2021-06-08T12:22:51Z</dcterms:modified>
</cp:coreProperties>
</file>