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 id="2147483728" r:id="rId2"/>
  </p:sldMasterIdLst>
  <p:notesMasterIdLst>
    <p:notesMasterId r:id="rId38"/>
  </p:notesMasterIdLst>
  <p:handoutMasterIdLst>
    <p:handoutMasterId r:id="rId39"/>
  </p:handoutMasterIdLst>
  <p:sldIdLst>
    <p:sldId id="283" r:id="rId3"/>
    <p:sldId id="257" r:id="rId4"/>
    <p:sldId id="258" r:id="rId5"/>
    <p:sldId id="285" r:id="rId6"/>
    <p:sldId id="286" r:id="rId7"/>
    <p:sldId id="259" r:id="rId8"/>
    <p:sldId id="287" r:id="rId9"/>
    <p:sldId id="295" r:id="rId10"/>
    <p:sldId id="261" r:id="rId11"/>
    <p:sldId id="288" r:id="rId12"/>
    <p:sldId id="262" r:id="rId13"/>
    <p:sldId id="264" r:id="rId14"/>
    <p:sldId id="289" r:id="rId15"/>
    <p:sldId id="296" r:id="rId16"/>
    <p:sldId id="265" r:id="rId17"/>
    <p:sldId id="266" r:id="rId18"/>
    <p:sldId id="290" r:id="rId19"/>
    <p:sldId id="291" r:id="rId20"/>
    <p:sldId id="263" r:id="rId21"/>
    <p:sldId id="268" r:id="rId22"/>
    <p:sldId id="269" r:id="rId23"/>
    <p:sldId id="270" r:id="rId24"/>
    <p:sldId id="271" r:id="rId25"/>
    <p:sldId id="292" r:id="rId26"/>
    <p:sldId id="293" r:id="rId27"/>
    <p:sldId id="294" r:id="rId28"/>
    <p:sldId id="273" r:id="rId29"/>
    <p:sldId id="274" r:id="rId30"/>
    <p:sldId id="275" r:id="rId31"/>
    <p:sldId id="276" r:id="rId32"/>
    <p:sldId id="277" r:id="rId33"/>
    <p:sldId id="279" r:id="rId34"/>
    <p:sldId id="284" r:id="rId35"/>
    <p:sldId id="280" r:id="rId36"/>
    <p:sldId id="28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p:cViewPr varScale="1">
        <p:scale>
          <a:sx n="105" d="100"/>
          <a:sy n="105" d="100"/>
        </p:scale>
        <p:origin x="184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EB72B9-EA12-7842-83D3-237192F77E47}" type="datetimeFigureOut">
              <a:rPr lang="en-US" smtClean="0"/>
              <a:pPr/>
              <a:t>6/7/21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2CDC56-2DA7-244D-9EAD-595D1A7097C2}" type="slidenum">
              <a:rPr lang="en-US" smtClean="0"/>
              <a:pPr/>
              <a:t>‹#›</a:t>
            </a:fld>
            <a:endParaRPr lang="en-US" dirty="0"/>
          </a:p>
        </p:txBody>
      </p:sp>
    </p:spTree>
    <p:extLst>
      <p:ext uri="{BB962C8B-B14F-4D97-AF65-F5344CB8AC3E}">
        <p14:creationId xmlns:p14="http://schemas.microsoft.com/office/powerpoint/2010/main" val="4285425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DE9B59-5252-46EF-87FD-264B13A522CB}" type="datetimeFigureOut">
              <a:rPr lang="en-US" smtClean="0"/>
              <a:pPr/>
              <a:t>6/7/21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3C71E7-EC50-4DCD-A531-6B49FB045A17}" type="slidenum">
              <a:rPr lang="en-US" smtClean="0"/>
              <a:pPr/>
              <a:t>‹#›</a:t>
            </a:fld>
            <a:endParaRPr lang="en-US" dirty="0"/>
          </a:p>
        </p:txBody>
      </p:sp>
    </p:spTree>
    <p:extLst>
      <p:ext uri="{BB962C8B-B14F-4D97-AF65-F5344CB8AC3E}">
        <p14:creationId xmlns:p14="http://schemas.microsoft.com/office/powerpoint/2010/main" val="20650495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430885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1F6727-B912-49D6-B1F7-19AEDECD979B}" type="slidenum">
              <a:rPr lang="en-US" smtClean="0"/>
              <a:pPr fontAlgn="base">
                <a:spcBef>
                  <a:spcPct val="0"/>
                </a:spcBef>
                <a:spcAft>
                  <a:spcPct val="0"/>
                </a:spcAft>
                <a:defRPr/>
              </a:pPr>
              <a:t>33</a:t>
            </a:fld>
            <a:endParaRPr lang="en-US" dirty="0"/>
          </a:p>
        </p:txBody>
      </p:sp>
    </p:spTree>
    <p:extLst>
      <p:ext uri="{BB962C8B-B14F-4D97-AF65-F5344CB8AC3E}">
        <p14:creationId xmlns:p14="http://schemas.microsoft.com/office/powerpoint/2010/main" val="578164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399388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79445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C817E9-6056-4EB5-A44C-EE33A7CE91CD}" type="slidenum">
              <a:rPr lang="en-US" smtClean="0"/>
              <a:pPr fontAlgn="base">
                <a:spcBef>
                  <a:spcPct val="0"/>
                </a:spcBef>
                <a:spcAft>
                  <a:spcPct val="0"/>
                </a:spcAft>
                <a:defRPr/>
              </a:pPr>
              <a:t>2</a:t>
            </a:fld>
            <a:endParaRPr lang="en-US" dirty="0"/>
          </a:p>
        </p:txBody>
      </p:sp>
    </p:spTree>
    <p:extLst>
      <p:ext uri="{BB962C8B-B14F-4D97-AF65-F5344CB8AC3E}">
        <p14:creationId xmlns:p14="http://schemas.microsoft.com/office/powerpoint/2010/main" val="17563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C71E7-EC50-4DCD-A531-6B49FB045A17}" type="slidenum">
              <a:rPr lang="en-US" smtClean="0"/>
              <a:pPr/>
              <a:t>17</a:t>
            </a:fld>
            <a:endParaRPr lang="en-US" dirty="0"/>
          </a:p>
        </p:txBody>
      </p:sp>
    </p:spTree>
    <p:extLst>
      <p:ext uri="{BB962C8B-B14F-4D97-AF65-F5344CB8AC3E}">
        <p14:creationId xmlns:p14="http://schemas.microsoft.com/office/powerpoint/2010/main" val="2965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402128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099819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20153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442865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993860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1F6727-B912-49D6-B1F7-19AEDECD979B}" type="slidenum">
              <a:rPr lang="en-US" smtClean="0"/>
              <a:pPr fontAlgn="base">
                <a:spcBef>
                  <a:spcPct val="0"/>
                </a:spcBef>
                <a:spcAft>
                  <a:spcPct val="0"/>
                </a:spcAft>
                <a:defRPr/>
              </a:pPr>
              <a:t>32</a:t>
            </a:fld>
            <a:endParaRPr lang="en-US" dirty="0"/>
          </a:p>
        </p:txBody>
      </p:sp>
    </p:spTree>
    <p:extLst>
      <p:ext uri="{BB962C8B-B14F-4D97-AF65-F5344CB8AC3E}">
        <p14:creationId xmlns:p14="http://schemas.microsoft.com/office/powerpoint/2010/main" val="398192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2"/>
          <p:cNvSpPr txBox="1">
            <a:spLocks noChangeArrowheads="1"/>
          </p:cNvSpPr>
          <p:nvPr userDrawn="1"/>
        </p:nvSpPr>
        <p:spPr>
          <a:xfrm>
            <a:off x="0" y="762000"/>
            <a:ext cx="9144000"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tx2"/>
                </a:solidFill>
                <a:latin typeface="Helvetica" charset="0"/>
                <a:cs typeface="Helvetica" charset="0"/>
              </a:rPr>
              <a:t>Visualizing Environmental Science</a:t>
            </a:r>
          </a:p>
        </p:txBody>
      </p:sp>
      <p:sp>
        <p:nvSpPr>
          <p:cNvPr id="8" name="Footer Placeholder 7"/>
          <p:cNvSpPr>
            <a:spLocks noGrp="1"/>
          </p:cNvSpPr>
          <p:nvPr>
            <p:ph type="ftr" sz="quarter" idx="3"/>
          </p:nvPr>
        </p:nvSpPr>
        <p:spPr>
          <a:xfrm>
            <a:off x="3505200" y="6492875"/>
            <a:ext cx="563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4128421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314074" y="1747782"/>
            <a:ext cx="8534628" cy="3970318"/>
          </a:xfrm>
          <a:prstGeom prst="rect">
            <a:avLst/>
          </a:prstGeom>
        </p:spPr>
        <p:txBody>
          <a:bodyPr wrap="square">
            <a:spAutoFit/>
          </a:bodyPr>
          <a:lstStyle/>
          <a:p>
            <a:pPr eaLnBrk="1" hangingPunct="1"/>
            <a:r>
              <a:rPr lang="en-US" sz="2800" dirty="0">
                <a:cs typeface="Arial" charset="0"/>
              </a:rPr>
              <a:t>3.  Sample Question…</a:t>
            </a:r>
            <a:r>
              <a:rPr lang="en-US" sz="2800" dirty="0"/>
              <a:t>Traditions are more than important than laws in these villages of northern India.  Why do these traditions exist?</a:t>
            </a:r>
          </a:p>
          <a:p>
            <a:pPr lvl="1" eaLnBrk="1" hangingPunct="1"/>
            <a:endParaRPr lang="en-US" sz="2800" dirty="0"/>
          </a:p>
          <a:p>
            <a:pPr lvl="1" eaLnBrk="1" hangingPunct="1"/>
            <a:r>
              <a:rPr lang="en-US" sz="2800" b="1" dirty="0"/>
              <a:t>a. </a:t>
            </a:r>
            <a:r>
              <a:rPr lang="en-US" sz="2800" dirty="0"/>
              <a:t>To provide the foundations for a successful family. </a:t>
            </a:r>
          </a:p>
          <a:p>
            <a:pPr lvl="1" eaLnBrk="1" hangingPunct="1"/>
            <a:r>
              <a:rPr lang="en-US" sz="2800" b="1" dirty="0"/>
              <a:t>b. </a:t>
            </a:r>
            <a:r>
              <a:rPr lang="en-US" sz="2800" dirty="0"/>
              <a:t>To marry off the daughters so they don</a:t>
            </a:r>
            <a:r>
              <a:rPr lang="ja-JP" altLang="en-US" sz="2800" dirty="0"/>
              <a:t>’</a:t>
            </a:r>
            <a:r>
              <a:rPr lang="en-US" altLang="ja-JP" sz="2800" dirty="0"/>
              <a:t>t have</a:t>
            </a:r>
            <a:r>
              <a:rPr lang="en-US" altLang="ja-JP" sz="2800" baseline="0" dirty="0"/>
              <a:t> </a:t>
            </a:r>
            <a:r>
              <a:rPr lang="en-US" altLang="ja-JP" sz="2800" dirty="0"/>
              <a:t>to </a:t>
            </a:r>
            <a:r>
              <a:rPr lang="en-US" altLang="ja-JP" sz="2800" baseline="0" dirty="0"/>
              <a:t>     </a:t>
            </a:r>
            <a:r>
              <a:rPr lang="en-US" altLang="ja-JP" sz="2800" dirty="0"/>
              <a:t>feed them anymore.</a:t>
            </a:r>
          </a:p>
          <a:p>
            <a:pPr lvl="1" eaLnBrk="1" hangingPunct="1"/>
            <a:r>
              <a:rPr lang="en-US" sz="2800" b="1" dirty="0"/>
              <a:t>c. </a:t>
            </a:r>
            <a:r>
              <a:rPr lang="en-US" sz="2800" dirty="0"/>
              <a:t>To gain the dowry from the groom</a:t>
            </a:r>
            <a:r>
              <a:rPr lang="ja-JP" altLang="en-US" sz="2800" dirty="0"/>
              <a:t>’</a:t>
            </a:r>
            <a:r>
              <a:rPr lang="en-US" altLang="ja-JP" sz="2800" dirty="0"/>
              <a:t>s family.</a:t>
            </a:r>
          </a:p>
          <a:p>
            <a:pPr lvl="1" eaLnBrk="1" hangingPunct="1"/>
            <a:r>
              <a:rPr lang="en-US" sz="2800" b="1" dirty="0"/>
              <a:t>d. </a:t>
            </a:r>
            <a:r>
              <a:rPr lang="en-US" sz="2800" dirty="0"/>
              <a:t>To let the girls marry the men they choose.</a:t>
            </a:r>
          </a:p>
        </p:txBody>
      </p:sp>
      <p:sp>
        <p:nvSpPr>
          <p:cNvPr id="4" name="Footer Placeholder 7"/>
          <p:cNvSpPr>
            <a:spLocks noGrp="1"/>
          </p:cNvSpPr>
          <p:nvPr>
            <p:ph type="ftr" sz="quarter" idx="3"/>
          </p:nvPr>
        </p:nvSpPr>
        <p:spPr>
          <a:xfrm>
            <a:off x="3505200" y="6492875"/>
            <a:ext cx="563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331272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lbertus M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lbertus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Footer Placeholder 7"/>
          <p:cNvSpPr>
            <a:spLocks noGrp="1"/>
          </p:cNvSpPr>
          <p:nvPr>
            <p:ph type="ftr" sz="quarter" idx="3"/>
          </p:nvPr>
        </p:nvSpPr>
        <p:spPr>
          <a:xfrm>
            <a:off x="3505200" y="6492875"/>
            <a:ext cx="563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2325889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lbertus M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lbertus Medium"/>
              </a:defRPr>
            </a:lvl1pPr>
            <a:lvl2pPr>
              <a:defRPr>
                <a:latin typeface="Albertus Medium"/>
              </a:defRPr>
            </a:lvl2pPr>
            <a:lvl3pPr>
              <a:defRPr>
                <a:latin typeface="Albertus Medium"/>
              </a:defRPr>
            </a:lvl3pPr>
            <a:lvl4pPr>
              <a:defRPr>
                <a:latin typeface="Albertus Medium"/>
              </a:defRPr>
            </a:lvl4pPr>
            <a:lvl5pPr>
              <a:defRPr>
                <a:latin typeface="Albertus Medium"/>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7"/>
          <p:cNvSpPr>
            <a:spLocks noGrp="1"/>
          </p:cNvSpPr>
          <p:nvPr>
            <p:ph type="ftr" sz="quarter" idx="3"/>
          </p:nvPr>
        </p:nvSpPr>
        <p:spPr>
          <a:xfrm>
            <a:off x="3505200" y="6492875"/>
            <a:ext cx="563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3607772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7"/>
          <p:cNvSpPr>
            <a:spLocks noGrp="1"/>
          </p:cNvSpPr>
          <p:nvPr>
            <p:ph type="ftr" sz="quarter" idx="3"/>
          </p:nvPr>
        </p:nvSpPr>
        <p:spPr>
          <a:xfrm>
            <a:off x="3505200" y="6492875"/>
            <a:ext cx="563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157797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lbertus MT"/>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lbertus Medium"/>
              </a:defRPr>
            </a:lvl1pPr>
            <a:lvl2pPr>
              <a:defRPr sz="2400">
                <a:latin typeface="Albertus Medium"/>
              </a:defRPr>
            </a:lvl2pPr>
            <a:lvl3pPr>
              <a:defRPr sz="2000">
                <a:latin typeface="Albertus Medium"/>
              </a:defRPr>
            </a:lvl3pPr>
            <a:lvl4pPr>
              <a:defRPr sz="1800">
                <a:latin typeface="Albertus Medium"/>
              </a:defRPr>
            </a:lvl4pPr>
            <a:lvl5pPr>
              <a:defRPr sz="1800">
                <a:latin typeface="Albertus Medium"/>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lbertus Medium"/>
              </a:defRPr>
            </a:lvl1pPr>
            <a:lvl2pPr>
              <a:defRPr sz="2400">
                <a:latin typeface="Albertus Medium"/>
              </a:defRPr>
            </a:lvl2pPr>
            <a:lvl3pPr>
              <a:defRPr sz="2000">
                <a:latin typeface="Albertus Medium"/>
              </a:defRPr>
            </a:lvl3pPr>
            <a:lvl4pPr>
              <a:defRPr sz="1800">
                <a:latin typeface="Albertus Medium"/>
              </a:defRPr>
            </a:lvl4pPr>
            <a:lvl5pPr>
              <a:defRPr sz="1800">
                <a:latin typeface="Albertus Medium"/>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3"/>
          </p:nvPr>
        </p:nvSpPr>
        <p:spPr>
          <a:xfrm>
            <a:off x="3505200" y="6492875"/>
            <a:ext cx="563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406543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p:cNvSpPr>
            <a:spLocks noGrp="1"/>
          </p:cNvSpPr>
          <p:nvPr>
            <p:ph type="ftr" sz="quarter" idx="3"/>
          </p:nvPr>
        </p:nvSpPr>
        <p:spPr>
          <a:xfrm>
            <a:off x="3505200" y="6492875"/>
            <a:ext cx="563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84724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7"/>
          <p:cNvSpPr>
            <a:spLocks noGrp="1"/>
          </p:cNvSpPr>
          <p:nvPr>
            <p:ph type="ftr" sz="quarter" idx="3"/>
          </p:nvPr>
        </p:nvSpPr>
        <p:spPr>
          <a:xfrm>
            <a:off x="3505200" y="6492875"/>
            <a:ext cx="563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183522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3"/>
          </p:nvPr>
        </p:nvSpPr>
        <p:spPr>
          <a:xfrm>
            <a:off x="3505200" y="6492875"/>
            <a:ext cx="563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3312728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6" name="Footer Placeholder 7"/>
          <p:cNvSpPr>
            <a:spLocks noGrp="1"/>
          </p:cNvSpPr>
          <p:nvPr>
            <p:ph type="ftr" sz="quarter" idx="3"/>
          </p:nvPr>
        </p:nvSpPr>
        <p:spPr>
          <a:xfrm>
            <a:off x="3505200" y="6492875"/>
            <a:ext cx="563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238478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7"/>
          <p:cNvSpPr>
            <a:spLocks noGrp="1"/>
          </p:cNvSpPr>
          <p:nvPr>
            <p:ph type="ftr" sz="quarter" idx="3"/>
          </p:nvPr>
        </p:nvSpPr>
        <p:spPr>
          <a:xfrm>
            <a:off x="3505200" y="6492875"/>
            <a:ext cx="563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283777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7"/>
          <p:cNvSpPr>
            <a:spLocks noGrp="1"/>
          </p:cNvSpPr>
          <p:nvPr>
            <p:ph type="ftr" sz="quarter" idx="3"/>
          </p:nvPr>
        </p:nvSpPr>
        <p:spPr>
          <a:xfrm>
            <a:off x="3505200" y="6492875"/>
            <a:ext cx="563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20634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tangle 11"/>
          <p:cNvSpPr/>
          <p:nvPr userDrawn="1"/>
        </p:nvSpPr>
        <p:spPr>
          <a:xfrm>
            <a:off x="3886200" y="1676400"/>
            <a:ext cx="4419600" cy="35607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990600" y="1716088"/>
            <a:ext cx="4191000" cy="3770312"/>
          </a:xfrm>
          <a:prstGeom prst="rect">
            <a:avLst/>
          </a:prstGeom>
          <a:noFill/>
        </p:spPr>
        <p:txBody>
          <a:bodyPr>
            <a:spAutoFit/>
          </a:bodyPr>
          <a:lstStyle/>
          <a:p>
            <a:pPr>
              <a:defRPr/>
            </a:pPr>
            <a:r>
              <a:rPr lang="en-US" sz="23900" b="1" spc="-300" dirty="0">
                <a:solidFill>
                  <a:schemeClr val="bg1">
                    <a:lumMod val="75000"/>
                  </a:schemeClr>
                </a:solidFill>
                <a:latin typeface="Helvetica"/>
                <a:cs typeface="Helvetica"/>
              </a:rPr>
              <a:t>0</a:t>
            </a:r>
          </a:p>
        </p:txBody>
      </p:sp>
      <p:sp>
        <p:nvSpPr>
          <p:cNvPr id="9" name="Rectangle 3"/>
          <p:cNvSpPr>
            <a:spLocks noGrp="1" noChangeArrowheads="1"/>
          </p:cNvSpPr>
          <p:nvPr>
            <p:ph type="subTitle" idx="1" hasCustomPrompt="1"/>
          </p:nvPr>
        </p:nvSpPr>
        <p:spPr>
          <a:xfrm>
            <a:off x="0" y="5562600"/>
            <a:ext cx="9144000" cy="990600"/>
          </a:xfrm>
          <a:prstGeom prst="rect">
            <a:avLst/>
          </a:prstGeom>
        </p:spPr>
        <p:txBody>
          <a:bodyPr/>
          <a:lstStyle>
            <a:lvl1pPr marL="0" indent="0" algn="ctr">
              <a:buNone/>
              <a:defRPr baseline="0"/>
            </a:lvl1pPr>
          </a:lstStyle>
          <a:p>
            <a:pPr eaLnBrk="1" hangingPunct="1">
              <a:defRPr/>
            </a:pPr>
            <a:r>
              <a:rPr lang="en-US" sz="2000" spc="300" dirty="0">
                <a:solidFill>
                  <a:schemeClr val="tx1"/>
                </a:solidFill>
                <a:latin typeface="Arial" charset="0"/>
                <a:cs typeface="Arial" charset="0"/>
              </a:rPr>
              <a:t>LECTURE LAUNCHER</a:t>
            </a:r>
          </a:p>
          <a:p>
            <a:pPr eaLnBrk="1" hangingPunct="1">
              <a:defRPr/>
            </a:pPr>
            <a:r>
              <a:rPr lang="en-US" sz="2800" b="1" dirty="0">
                <a:solidFill>
                  <a:srgbClr val="800000"/>
                </a:solidFill>
                <a:latin typeface="Arial" charset="0"/>
                <a:cs typeface="Arial" charset="0"/>
              </a:rPr>
              <a:t>Click to edit chapter title</a:t>
            </a:r>
          </a:p>
        </p:txBody>
      </p:sp>
      <p:pic>
        <p:nvPicPr>
          <p:cNvPr id="10" name="Picture 5" descr="visualizing_video_ic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548640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1066800" y="2020888"/>
            <a:ext cx="3810000" cy="369887"/>
          </a:xfrm>
          <a:prstGeom prst="rect">
            <a:avLst/>
          </a:prstGeom>
          <a:noFill/>
        </p:spPr>
        <p:txBody>
          <a:bodyPr>
            <a:spAutoFit/>
          </a:bodyPr>
          <a:lstStyle/>
          <a:p>
            <a:pPr>
              <a:defRPr/>
            </a:pPr>
            <a:r>
              <a:rPr lang="en-US" spc="600" dirty="0">
                <a:solidFill>
                  <a:schemeClr val="bg1">
                    <a:lumMod val="65000"/>
                  </a:schemeClr>
                </a:solidFill>
                <a:cs typeface="+mn-cs"/>
              </a:rPr>
              <a:t>CHAPTER</a:t>
            </a:r>
          </a:p>
        </p:txBody>
      </p:sp>
      <p:sp>
        <p:nvSpPr>
          <p:cNvPr id="13" name="TextBox 12"/>
          <p:cNvSpPr txBox="1"/>
          <p:nvPr userDrawn="1"/>
        </p:nvSpPr>
        <p:spPr>
          <a:xfrm>
            <a:off x="5181600" y="2867456"/>
            <a:ext cx="2287906" cy="369332"/>
          </a:xfrm>
          <a:prstGeom prst="rect">
            <a:avLst/>
          </a:prstGeom>
          <a:noFill/>
        </p:spPr>
        <p:txBody>
          <a:bodyPr wrap="square" rtlCol="0">
            <a:spAutoFit/>
          </a:bodyPr>
          <a:lstStyle/>
          <a:p>
            <a:r>
              <a:rPr lang="en-US" dirty="0"/>
              <a:t>Chapter Photo</a:t>
            </a:r>
            <a:r>
              <a:rPr lang="en-US" baseline="0" dirty="0"/>
              <a:t> here</a:t>
            </a:r>
            <a:endParaRPr lang="en-US" dirty="0"/>
          </a:p>
        </p:txBody>
      </p:sp>
      <p:sp>
        <p:nvSpPr>
          <p:cNvPr id="14" name="Footer Placeholder 7"/>
          <p:cNvSpPr>
            <a:spLocks noGrp="1"/>
          </p:cNvSpPr>
          <p:nvPr>
            <p:ph type="ftr" sz="quarter" idx="3"/>
          </p:nvPr>
        </p:nvSpPr>
        <p:spPr>
          <a:xfrm>
            <a:off x="3505200" y="6492875"/>
            <a:ext cx="563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412842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TextBox 4"/>
          <p:cNvSpPr txBox="1">
            <a:spLocks noChangeArrowheads="1"/>
          </p:cNvSpPr>
          <p:nvPr userDrawn="1"/>
        </p:nvSpPr>
        <p:spPr bwMode="auto">
          <a:xfrm>
            <a:off x="381000" y="1600200"/>
            <a:ext cx="8305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en-US" sz="2200" dirty="0"/>
              <a:t>Sample copy…Chapter 7 discusses the many factors that can contribute to large reproductive rates in over populated countries. In many cases, underlying cultural traditions have a significant impact in family size. One such tradition is the marrying age of young women. Girls who get married at an early age and are sent to live with their husbands as teens have a longer reproductive time to have children. The video illustrates a village where the tradition is for girls to get married even before they are teenagers. They don</a:t>
            </a:r>
            <a:r>
              <a:rPr lang="ja-JP" altLang="en-US" sz="2200" dirty="0"/>
              <a:t>’</a:t>
            </a:r>
            <a:r>
              <a:rPr lang="en-US" altLang="ja-JP" sz="2200" dirty="0"/>
              <a:t>t immediately go to live with their new husbands, but they do live with them before their eighteenth birthday in most cases. This tradition of early marriages is meant to strengthen the family for a successful future. The village adheres to this tradition rather than hold to what new laws dictate is the legal marrying age.</a:t>
            </a:r>
            <a:endParaRPr lang="en-US" sz="2200" dirty="0"/>
          </a:p>
        </p:txBody>
      </p:sp>
      <p:sp>
        <p:nvSpPr>
          <p:cNvPr id="4" name="Footer Placeholder 7"/>
          <p:cNvSpPr>
            <a:spLocks noGrp="1"/>
          </p:cNvSpPr>
          <p:nvPr>
            <p:ph type="ftr" sz="quarter" idx="3"/>
          </p:nvPr>
        </p:nvSpPr>
        <p:spPr>
          <a:xfrm>
            <a:off x="3505200" y="6492875"/>
            <a:ext cx="563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1835229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3.xml"/><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1" descr="Dots_art.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685800"/>
            <a:ext cx="91440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9144000" cy="6096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pic>
        <p:nvPicPr>
          <p:cNvPr id="10" name="Picture 1" descr="2012_W_Vis_logo.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152400"/>
            <a:ext cx="2865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Wiley_Logo_0112_k.eps"/>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772400" y="152400"/>
            <a:ext cx="1155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3"/>
          </p:nvPr>
        </p:nvSpPr>
        <p:spPr>
          <a:xfrm>
            <a:off x="3505200" y="6492875"/>
            <a:ext cx="563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326634797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5" r:id="rId5"/>
    <p:sldLayoutId id="2147483706" r:id="rId6"/>
    <p:sldLayoutId id="2147483707" r:id="rId7"/>
    <p:sldLayoutId id="2147483674" r:id="rId8"/>
    <p:sldLayoutId id="2147483676" r:id="rId9"/>
    <p:sldLayoutId id="2147483677" r:id="rId10"/>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1" descr="Dots_ar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85800"/>
            <a:ext cx="91440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0" y="762000"/>
            <a:ext cx="9144000"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1F497D"/>
                </a:solidFill>
                <a:latin typeface="Helvetica" charset="0"/>
                <a:cs typeface="Helvetica" charset="0"/>
              </a:rPr>
              <a:t>Visualizing Environmental Science</a:t>
            </a:r>
          </a:p>
        </p:txBody>
      </p:sp>
      <p:sp>
        <p:nvSpPr>
          <p:cNvPr id="9" name="Rectangle 8"/>
          <p:cNvSpPr/>
          <p:nvPr/>
        </p:nvSpPr>
        <p:spPr>
          <a:xfrm>
            <a:off x="0" y="0"/>
            <a:ext cx="9144000" cy="6096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solidFill>
                <a:prstClr val="black"/>
              </a:solidFill>
            </a:endParaRPr>
          </a:p>
        </p:txBody>
      </p:sp>
      <p:pic>
        <p:nvPicPr>
          <p:cNvPr id="10" name="Picture 1" descr="2012_W_Vis_logo.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2865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Wiley_Logo_0112_k.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152400"/>
            <a:ext cx="1155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12"/>
          <p:cNvSpPr>
            <a:spLocks noGrp="1"/>
          </p:cNvSpPr>
          <p:nvPr>
            <p:ph type="ftr" sz="quarter" idx="3"/>
          </p:nvPr>
        </p:nvSpPr>
        <p:spPr>
          <a:xfrm>
            <a:off x="3911600" y="6492875"/>
            <a:ext cx="5232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59150962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6"/>
          <p:cNvSpPr>
            <a:spLocks noGrp="1"/>
          </p:cNvSpPr>
          <p:nvPr>
            <p:ph type="ctrTitle"/>
          </p:nvPr>
        </p:nvSpPr>
        <p:spPr>
          <a:xfrm>
            <a:off x="687388" y="1690567"/>
            <a:ext cx="7772400" cy="2177864"/>
          </a:xfrm>
        </p:spPr>
        <p:txBody>
          <a:bodyPr/>
          <a:lstStyle/>
          <a:p>
            <a:pPr eaLnBrk="1" hangingPunct="1"/>
            <a:r>
              <a:rPr lang="en-US" dirty="0"/>
              <a:t>The Environmental Challenges We Face</a:t>
            </a:r>
          </a:p>
        </p:txBody>
      </p:sp>
      <p:sp>
        <p:nvSpPr>
          <p:cNvPr id="7" name="Subtitle 7"/>
          <p:cNvSpPr txBox="1">
            <a:spLocks/>
          </p:cNvSpPr>
          <p:nvPr/>
        </p:nvSpPr>
        <p:spPr bwMode="auto">
          <a:xfrm>
            <a:off x="914400" y="3096931"/>
            <a:ext cx="7164388" cy="60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914400" eaLnBrk="1" fontAlgn="auto" hangingPunct="1">
              <a:spcAft>
                <a:spcPts val="0"/>
              </a:spcAft>
              <a:defRPr/>
            </a:pPr>
            <a:r>
              <a:rPr lang="en-US" dirty="0">
                <a:solidFill>
                  <a:srgbClr val="262626"/>
                </a:solidFill>
                <a:latin typeface="Albertus Medium"/>
              </a:rPr>
              <a:t>Chapter A</a:t>
            </a:r>
          </a:p>
          <a:p>
            <a:pPr defTabSz="914400" eaLnBrk="1" fontAlgn="auto" hangingPunct="1">
              <a:spcAft>
                <a:spcPts val="0"/>
              </a:spcAft>
              <a:defRPr/>
            </a:pPr>
            <a:endParaRPr lang="en-US" dirty="0">
              <a:solidFill>
                <a:srgbClr val="262626"/>
              </a:solidFill>
              <a:latin typeface="Albertus Medium"/>
            </a:endParaRPr>
          </a:p>
          <a:p>
            <a:pPr defTabSz="914400" eaLnBrk="1" fontAlgn="auto" hangingPunct="1">
              <a:spcAft>
                <a:spcPts val="0"/>
              </a:spcAft>
              <a:defRPr/>
            </a:pPr>
            <a:endParaRPr lang="en-US" dirty="0">
              <a:solidFill>
                <a:sysClr val="windowText" lastClr="000000">
                  <a:tint val="75000"/>
                </a:sysClr>
              </a:solidFill>
              <a:latin typeface="Albertus Medium"/>
            </a:endParaRPr>
          </a:p>
        </p:txBody>
      </p:sp>
      <p:sp>
        <p:nvSpPr>
          <p:cNvPr id="10" name="Footer Placeholder 9"/>
          <p:cNvSpPr>
            <a:spLocks noGrp="1"/>
          </p:cNvSpPr>
          <p:nvPr>
            <p:ph type="ftr" sz="quarter" idx="3"/>
          </p:nvPr>
        </p:nvSpPr>
        <p:spPr/>
        <p:txBody>
          <a:bodyPr/>
          <a:lstStyle/>
          <a:p>
            <a:r>
              <a:rPr lang="en-US" dirty="0"/>
              <a:t>Copyright © 2017 John Wiley &amp; Sons, Inc. All rights reserved.</a:t>
            </a:r>
          </a:p>
        </p:txBody>
      </p:sp>
      <p:pic>
        <p:nvPicPr>
          <p:cNvPr id="12" name="Picture 11" descr="berg4_figun_01_p02a.jpg"/>
          <p:cNvPicPr>
            <a:picLocks noChangeAspect="1"/>
          </p:cNvPicPr>
          <p:nvPr/>
        </p:nvPicPr>
        <p:blipFill>
          <a:blip r:embed="rId3"/>
          <a:stretch>
            <a:fillRect/>
          </a:stretch>
        </p:blipFill>
        <p:spPr>
          <a:xfrm>
            <a:off x="2882585" y="3793737"/>
            <a:ext cx="3378831" cy="2711743"/>
          </a:xfrm>
          <a:prstGeom prst="rect">
            <a:avLst/>
          </a:prstGeom>
        </p:spPr>
      </p:pic>
    </p:spTree>
    <p:extLst>
      <p:ext uri="{BB962C8B-B14F-4D97-AF65-F5344CB8AC3E}">
        <p14:creationId xmlns:p14="http://schemas.microsoft.com/office/powerpoint/2010/main" val="917916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770883"/>
            <a:ext cx="9144000" cy="778517"/>
          </a:xfrm>
        </p:spPr>
        <p:txBody>
          <a:bodyPr/>
          <a:lstStyle/>
          <a:p>
            <a:r>
              <a:rPr lang="en-US" sz="3800" b="1" dirty="0">
                <a:solidFill>
                  <a:srgbClr val="000000"/>
                </a:solidFill>
                <a:latin typeface="+mn-lt"/>
              </a:rPr>
              <a:t>Population, Resources, and the Environment</a:t>
            </a:r>
            <a:endParaRPr lang="en-US" sz="3800" b="1" dirty="0">
              <a:latin typeface="+mn-lt"/>
            </a:endParaRPr>
          </a:p>
        </p:txBody>
      </p:sp>
      <p:sp>
        <p:nvSpPr>
          <p:cNvPr id="23555" name="Content Placeholder 2"/>
          <p:cNvSpPr>
            <a:spLocks noGrp="1"/>
          </p:cNvSpPr>
          <p:nvPr>
            <p:ph sz="half" idx="1"/>
          </p:nvPr>
        </p:nvSpPr>
        <p:spPr>
          <a:xfrm>
            <a:off x="381000" y="1577626"/>
            <a:ext cx="8495582" cy="5066281"/>
          </a:xfrm>
        </p:spPr>
        <p:txBody>
          <a:bodyPr/>
          <a:lstStyle/>
          <a:p>
            <a:pPr>
              <a:spcBef>
                <a:spcPts val="400"/>
              </a:spcBef>
            </a:pPr>
            <a:r>
              <a:rPr lang="en-US" sz="3000" dirty="0">
                <a:latin typeface="+mn-lt"/>
              </a:rPr>
              <a:t>Types of resources:</a:t>
            </a:r>
          </a:p>
          <a:p>
            <a:pPr lvl="1">
              <a:spcBef>
                <a:spcPts val="400"/>
              </a:spcBef>
              <a:defRPr/>
            </a:pPr>
            <a:r>
              <a:rPr lang="en-US" sz="2800" dirty="0"/>
              <a:t>Nonrenewable resources</a:t>
            </a:r>
          </a:p>
          <a:p>
            <a:pPr lvl="2">
              <a:spcBef>
                <a:spcPts val="400"/>
              </a:spcBef>
            </a:pPr>
            <a:r>
              <a:rPr lang="en-US" sz="2400" dirty="0"/>
              <a:t>Natural resources that are present in limited supplies and are depleted as they are used</a:t>
            </a:r>
            <a:endParaRPr lang="en-US" sz="8000" dirty="0"/>
          </a:p>
          <a:p>
            <a:pPr lvl="3">
              <a:spcBef>
                <a:spcPts val="400"/>
              </a:spcBef>
              <a:defRPr/>
            </a:pPr>
            <a:r>
              <a:rPr lang="en-US" sz="2000" dirty="0"/>
              <a:t>Fossil fuels</a:t>
            </a:r>
          </a:p>
          <a:p>
            <a:pPr lvl="3">
              <a:spcBef>
                <a:spcPts val="400"/>
              </a:spcBef>
              <a:defRPr/>
            </a:pPr>
            <a:r>
              <a:rPr lang="en-US" sz="2000" dirty="0"/>
              <a:t>Finite supply that took millions of years to form</a:t>
            </a:r>
          </a:p>
          <a:p>
            <a:pPr lvl="1">
              <a:spcBef>
                <a:spcPts val="400"/>
              </a:spcBef>
              <a:defRPr/>
            </a:pPr>
            <a:r>
              <a:rPr lang="en-US" sz="2800" dirty="0">
                <a:solidFill>
                  <a:prstClr val="black"/>
                </a:solidFill>
              </a:rPr>
              <a:t>Renewable resources </a:t>
            </a:r>
          </a:p>
          <a:p>
            <a:pPr lvl="2">
              <a:spcBef>
                <a:spcPts val="400"/>
              </a:spcBef>
              <a:defRPr/>
            </a:pPr>
            <a:r>
              <a:rPr lang="en-US" sz="2400" dirty="0">
                <a:solidFill>
                  <a:prstClr val="black"/>
                </a:solidFill>
              </a:rPr>
              <a:t>Resources that are replaced by natural processes  and that can be used forever, </a:t>
            </a:r>
            <a:r>
              <a:rPr lang="en-US" sz="2400" i="1" dirty="0">
                <a:solidFill>
                  <a:prstClr val="black"/>
                </a:solidFill>
              </a:rPr>
              <a:t>provided they are not overexploited in the short term</a:t>
            </a:r>
          </a:p>
          <a:p>
            <a:pPr lvl="3">
              <a:spcBef>
                <a:spcPts val="400"/>
              </a:spcBef>
              <a:defRPr/>
            </a:pPr>
            <a:r>
              <a:rPr lang="en-US" sz="2000" dirty="0">
                <a:solidFill>
                  <a:prstClr val="black"/>
                </a:solidFill>
              </a:rPr>
              <a:t>Trees, soil, water</a:t>
            </a:r>
          </a:p>
          <a:p>
            <a:pPr lvl="3">
              <a:spcBef>
                <a:spcPts val="400"/>
              </a:spcBef>
              <a:defRPr/>
            </a:pPr>
            <a:r>
              <a:rPr lang="en-US" sz="2000" i="1" dirty="0">
                <a:solidFill>
                  <a:prstClr val="black"/>
                </a:solidFill>
              </a:rPr>
              <a:t>Potentially</a:t>
            </a:r>
            <a:r>
              <a:rPr lang="en-US" sz="2000" dirty="0">
                <a:solidFill>
                  <a:prstClr val="black"/>
                </a:solidFill>
              </a:rPr>
              <a:t> replaced by natural processes</a:t>
            </a:r>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373349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775612"/>
            <a:ext cx="9144000" cy="668724"/>
          </a:xfrm>
        </p:spPr>
        <p:txBody>
          <a:bodyPr/>
          <a:lstStyle/>
          <a:p>
            <a:r>
              <a:rPr lang="en-US" sz="3800" b="1" dirty="0">
                <a:solidFill>
                  <a:srgbClr val="000000"/>
                </a:solidFill>
                <a:latin typeface="+mj-lt"/>
              </a:rPr>
              <a:t>Population, Resources, and the Environment</a:t>
            </a:r>
            <a:endParaRPr lang="en-US" sz="3800" b="1" dirty="0">
              <a:latin typeface="+mj-lt"/>
            </a:endParaRPr>
          </a:p>
        </p:txBody>
      </p:sp>
      <p:sp>
        <p:nvSpPr>
          <p:cNvPr id="24579" name="Content Placeholder 2"/>
          <p:cNvSpPr>
            <a:spLocks noGrp="1"/>
          </p:cNvSpPr>
          <p:nvPr>
            <p:ph sz="half" idx="1"/>
          </p:nvPr>
        </p:nvSpPr>
        <p:spPr>
          <a:xfrm>
            <a:off x="304799" y="1529695"/>
            <a:ext cx="8628993" cy="5192382"/>
          </a:xfrm>
        </p:spPr>
        <p:txBody>
          <a:bodyPr/>
          <a:lstStyle/>
          <a:p>
            <a:r>
              <a:rPr lang="en-US" dirty="0">
                <a:latin typeface="+mn-lt"/>
              </a:rPr>
              <a:t>Population size and resource consumption:</a:t>
            </a:r>
          </a:p>
          <a:p>
            <a:pPr lvl="1"/>
            <a:r>
              <a:rPr lang="en-US" sz="2200" dirty="0"/>
              <a:t>At the same level of consumption, a larger population will consume more resources than a smaller one</a:t>
            </a:r>
          </a:p>
          <a:p>
            <a:pPr lvl="1"/>
            <a:r>
              <a:rPr lang="en-US" sz="2200" dirty="0"/>
              <a:t>However, globally, not all people consume the same amounts of resources</a:t>
            </a:r>
          </a:p>
          <a:p>
            <a:pPr lvl="2"/>
            <a:r>
              <a:rPr lang="en-US" dirty="0"/>
              <a:t>One child in a highly developed country has greater environmental impact than 20 children in a developing country</a:t>
            </a:r>
          </a:p>
          <a:p>
            <a:pPr lvl="2"/>
            <a:r>
              <a:rPr lang="en-US" dirty="0"/>
              <a:t>Highly developed nations represent less than 20% of the world’s population and consume more than half of the world’s resources: </a:t>
            </a:r>
          </a:p>
          <a:p>
            <a:pPr lvl="3"/>
            <a:r>
              <a:rPr lang="en-US" dirty="0"/>
              <a:t>86% of the aluminum used</a:t>
            </a:r>
          </a:p>
          <a:p>
            <a:pPr lvl="3"/>
            <a:r>
              <a:rPr lang="en-US" dirty="0"/>
              <a:t>76% of timber harvested</a:t>
            </a:r>
          </a:p>
          <a:p>
            <a:pPr lvl="3"/>
            <a:r>
              <a:rPr lang="en-US" dirty="0"/>
              <a:t>68 percent of energy produced</a:t>
            </a:r>
          </a:p>
          <a:p>
            <a:pPr lvl="3"/>
            <a:r>
              <a:rPr lang="en-US" dirty="0"/>
              <a:t>61% of meat eaten</a:t>
            </a:r>
          </a:p>
          <a:p>
            <a:pPr lvl="3"/>
            <a:r>
              <a:rPr lang="en-US" dirty="0"/>
              <a:t>42% fresh water consumed</a:t>
            </a:r>
            <a:r>
              <a:rPr lang="en-US" sz="1600" dirty="0"/>
              <a:t>	</a:t>
            </a:r>
          </a:p>
          <a:p>
            <a:endParaRPr lang="en-US" sz="2400" dirty="0"/>
          </a:p>
          <a:p>
            <a:endParaRPr lang="en-US" sz="2400" dirty="0"/>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3900172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769360"/>
            <a:ext cx="9144000" cy="602002"/>
          </a:xfrm>
        </p:spPr>
        <p:txBody>
          <a:bodyPr/>
          <a:lstStyle/>
          <a:p>
            <a:r>
              <a:rPr lang="en-US" sz="3800" b="1" dirty="0"/>
              <a:t>Population, Resources, and the Environment</a:t>
            </a:r>
          </a:p>
        </p:txBody>
      </p:sp>
      <p:sp>
        <p:nvSpPr>
          <p:cNvPr id="26627" name="Content Placeholder 2"/>
          <p:cNvSpPr>
            <a:spLocks noGrp="1"/>
          </p:cNvSpPr>
          <p:nvPr>
            <p:ph sz="half" idx="1"/>
          </p:nvPr>
        </p:nvSpPr>
        <p:spPr>
          <a:xfrm>
            <a:off x="423369" y="1588707"/>
            <a:ext cx="8297261" cy="5086730"/>
          </a:xfrm>
        </p:spPr>
        <p:txBody>
          <a:bodyPr/>
          <a:lstStyle/>
          <a:p>
            <a:r>
              <a:rPr lang="en-US" dirty="0">
                <a:latin typeface="+mn-lt"/>
              </a:rPr>
              <a:t>Ecological footprint: </a:t>
            </a:r>
          </a:p>
          <a:p>
            <a:pPr lvl="1"/>
            <a:r>
              <a:rPr lang="en-US" sz="2200" dirty="0"/>
              <a:t>Amount of productive land, fresh air/water, and ocean, required to supply one person with  food, wood, energy, water, housing, clothing, transportation, and waste disposal </a:t>
            </a:r>
          </a:p>
          <a:p>
            <a:pPr lvl="1"/>
            <a:r>
              <a:rPr lang="en-US" sz="2200" dirty="0">
                <a:latin typeface="+mn-lt"/>
              </a:rPr>
              <a:t>Allotted global footprint 4.3 acres</a:t>
            </a:r>
          </a:p>
          <a:p>
            <a:pPr lvl="2"/>
            <a:r>
              <a:rPr lang="en-US" dirty="0"/>
              <a:t>(Amount of Earth’s productive land and water ÷ Global human population)</a:t>
            </a:r>
          </a:p>
          <a:p>
            <a:pPr lvl="1"/>
            <a:r>
              <a:rPr lang="en-US" sz="2200" dirty="0">
                <a:latin typeface="+mn-lt"/>
              </a:rPr>
              <a:t>Average global footprint 6.9 acres</a:t>
            </a:r>
          </a:p>
          <a:p>
            <a:pPr lvl="2"/>
            <a:r>
              <a:rPr lang="en-US" dirty="0"/>
              <a:t>This results in an </a:t>
            </a:r>
            <a:r>
              <a:rPr lang="en-US" i="1" dirty="0"/>
              <a:t>ecological overshoot </a:t>
            </a:r>
          </a:p>
          <a:p>
            <a:pPr lvl="1"/>
            <a:r>
              <a:rPr lang="en-US" sz="2200" dirty="0"/>
              <a:t>Ecological footprints of countries (not individuals) vary depending on both population and consumption</a:t>
            </a:r>
          </a:p>
          <a:p>
            <a:pPr lvl="2"/>
            <a:r>
              <a:rPr lang="en-US" dirty="0"/>
              <a:t>France’s total footprint is 783.6 million acres</a:t>
            </a:r>
          </a:p>
          <a:p>
            <a:pPr lvl="2"/>
            <a:r>
              <a:rPr lang="en-US" dirty="0"/>
              <a:t>The US’s total footprint is 6943 million acres</a:t>
            </a:r>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59420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erg5_fig_01_04a.jpg"/>
          <p:cNvPicPr>
            <a:picLocks noChangeAspect="1"/>
          </p:cNvPicPr>
          <p:nvPr/>
        </p:nvPicPr>
        <p:blipFill>
          <a:blip r:embed="rId2"/>
          <a:stretch>
            <a:fillRect/>
          </a:stretch>
        </p:blipFill>
        <p:spPr>
          <a:xfrm>
            <a:off x="191889" y="2490512"/>
            <a:ext cx="4282818" cy="2823601"/>
          </a:xfrm>
          <a:prstGeom prst="rect">
            <a:avLst/>
          </a:prstGeom>
        </p:spPr>
      </p:pic>
      <p:sp>
        <p:nvSpPr>
          <p:cNvPr id="26626" name="Title 1"/>
          <p:cNvSpPr>
            <a:spLocks noGrp="1"/>
          </p:cNvSpPr>
          <p:nvPr>
            <p:ph type="title"/>
          </p:nvPr>
        </p:nvSpPr>
        <p:spPr>
          <a:xfrm>
            <a:off x="0" y="769360"/>
            <a:ext cx="9144000" cy="602002"/>
          </a:xfrm>
        </p:spPr>
        <p:txBody>
          <a:bodyPr/>
          <a:lstStyle/>
          <a:p>
            <a:r>
              <a:rPr lang="en-US" sz="3800" b="1" dirty="0"/>
              <a:t>Population, Resources, and the Environment</a:t>
            </a:r>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sp>
        <p:nvSpPr>
          <p:cNvPr id="3" name="TextBox 2"/>
          <p:cNvSpPr txBox="1"/>
          <p:nvPr/>
        </p:nvSpPr>
        <p:spPr>
          <a:xfrm>
            <a:off x="2364828" y="1615225"/>
            <a:ext cx="4414344" cy="461665"/>
          </a:xfrm>
          <a:prstGeom prst="rect">
            <a:avLst/>
          </a:prstGeom>
          <a:noFill/>
        </p:spPr>
        <p:txBody>
          <a:bodyPr wrap="square" rtlCol="0">
            <a:spAutoFit/>
          </a:bodyPr>
          <a:lstStyle/>
          <a:p>
            <a:pPr algn="ctr"/>
            <a:r>
              <a:rPr lang="en-US" sz="2400" dirty="0"/>
              <a:t>Ecological footprints</a:t>
            </a:r>
          </a:p>
        </p:txBody>
      </p:sp>
      <p:sp>
        <p:nvSpPr>
          <p:cNvPr id="4" name="Rectangle 3"/>
          <p:cNvSpPr/>
          <p:nvPr/>
        </p:nvSpPr>
        <p:spPr>
          <a:xfrm>
            <a:off x="518762" y="5503057"/>
            <a:ext cx="3858797" cy="584775"/>
          </a:xfrm>
          <a:prstGeom prst="rect">
            <a:avLst/>
          </a:prstGeom>
        </p:spPr>
        <p:txBody>
          <a:bodyPr wrap="square">
            <a:spAutoFit/>
          </a:bodyPr>
          <a:lstStyle/>
          <a:p>
            <a:r>
              <a:rPr lang="en-US" sz="1600" dirty="0"/>
              <a:t>The average ecological footprint of a person living in India, France, or the United States</a:t>
            </a:r>
          </a:p>
        </p:txBody>
      </p:sp>
      <p:sp>
        <p:nvSpPr>
          <p:cNvPr id="5" name="Rectangle 4"/>
          <p:cNvSpPr/>
          <p:nvPr/>
        </p:nvSpPr>
        <p:spPr>
          <a:xfrm>
            <a:off x="5488808" y="5503057"/>
            <a:ext cx="3655192" cy="584775"/>
          </a:xfrm>
          <a:prstGeom prst="rect">
            <a:avLst/>
          </a:prstGeom>
        </p:spPr>
        <p:txBody>
          <a:bodyPr wrap="square">
            <a:spAutoFit/>
          </a:bodyPr>
          <a:lstStyle/>
          <a:p>
            <a:r>
              <a:rPr lang="en-US" sz="1600" dirty="0"/>
              <a:t>The total ecological footprint for India, France, and the United States</a:t>
            </a:r>
          </a:p>
        </p:txBody>
      </p:sp>
      <p:pic>
        <p:nvPicPr>
          <p:cNvPr id="13" name="Picture 12" descr="berg5_fig_01_04a.jpg"/>
          <p:cNvPicPr>
            <a:picLocks noChangeAspect="1"/>
          </p:cNvPicPr>
          <p:nvPr/>
        </p:nvPicPr>
        <p:blipFill>
          <a:blip r:embed="rId3"/>
          <a:stretch>
            <a:fillRect/>
          </a:stretch>
        </p:blipFill>
        <p:spPr>
          <a:xfrm>
            <a:off x="4803229" y="2437803"/>
            <a:ext cx="4077197" cy="2929021"/>
          </a:xfrm>
          <a:prstGeom prst="rect">
            <a:avLst/>
          </a:prstGeom>
        </p:spPr>
      </p:pic>
    </p:spTree>
    <p:extLst>
      <p:ext uri="{BB962C8B-B14F-4D97-AF65-F5344CB8AC3E}">
        <p14:creationId xmlns:p14="http://schemas.microsoft.com/office/powerpoint/2010/main" val="115461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769360"/>
            <a:ext cx="9144000" cy="602002"/>
          </a:xfrm>
        </p:spPr>
        <p:txBody>
          <a:bodyPr/>
          <a:lstStyle/>
          <a:p>
            <a:r>
              <a:rPr lang="en-US" sz="3800" b="1" dirty="0"/>
              <a:t>Population, Resources, and the Environment</a:t>
            </a:r>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sp>
        <p:nvSpPr>
          <p:cNvPr id="3" name="TextBox 2"/>
          <p:cNvSpPr txBox="1"/>
          <p:nvPr/>
        </p:nvSpPr>
        <p:spPr>
          <a:xfrm>
            <a:off x="2364828" y="1616645"/>
            <a:ext cx="4414344" cy="461665"/>
          </a:xfrm>
          <a:prstGeom prst="rect">
            <a:avLst/>
          </a:prstGeom>
          <a:noFill/>
        </p:spPr>
        <p:txBody>
          <a:bodyPr wrap="square" rtlCol="0">
            <a:spAutoFit/>
          </a:bodyPr>
          <a:lstStyle/>
          <a:p>
            <a:pPr algn="ctr"/>
            <a:r>
              <a:rPr lang="en-US" sz="2400" dirty="0"/>
              <a:t>Ecological footprints</a:t>
            </a:r>
          </a:p>
        </p:txBody>
      </p:sp>
      <p:sp>
        <p:nvSpPr>
          <p:cNvPr id="6" name="Rectangle 5"/>
          <p:cNvSpPr/>
          <p:nvPr/>
        </p:nvSpPr>
        <p:spPr>
          <a:xfrm>
            <a:off x="336330" y="5992180"/>
            <a:ext cx="8471339" cy="584775"/>
          </a:xfrm>
          <a:prstGeom prst="rect">
            <a:avLst/>
          </a:prstGeom>
        </p:spPr>
        <p:txBody>
          <a:bodyPr wrap="square">
            <a:spAutoFit/>
          </a:bodyPr>
          <a:lstStyle/>
          <a:p>
            <a:r>
              <a:rPr lang="en-US" sz="1600" dirty="0"/>
              <a:t>Earth’s ecological footprint has been increasing over time. By 2010, humans were using the equivalent of 1.5 Earths, a situation  that is not sustainable</a:t>
            </a:r>
          </a:p>
        </p:txBody>
      </p:sp>
      <p:pic>
        <p:nvPicPr>
          <p:cNvPr id="14" name="Picture 13" descr="berg5_fig_01_04a.jpg"/>
          <p:cNvPicPr>
            <a:picLocks noChangeAspect="1"/>
          </p:cNvPicPr>
          <p:nvPr/>
        </p:nvPicPr>
        <p:blipFill>
          <a:blip r:embed="rId2"/>
          <a:stretch>
            <a:fillRect/>
          </a:stretch>
        </p:blipFill>
        <p:spPr>
          <a:xfrm>
            <a:off x="1469517" y="2214944"/>
            <a:ext cx="5949612" cy="3586766"/>
          </a:xfrm>
          <a:prstGeom prst="rect">
            <a:avLst/>
          </a:prstGeom>
        </p:spPr>
      </p:pic>
    </p:spTree>
    <p:extLst>
      <p:ext uri="{BB962C8B-B14F-4D97-AF65-F5344CB8AC3E}">
        <p14:creationId xmlns:p14="http://schemas.microsoft.com/office/powerpoint/2010/main" val="400586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sz="half" idx="1"/>
          </p:nvPr>
        </p:nvSpPr>
        <p:spPr>
          <a:xfrm>
            <a:off x="193127" y="1803993"/>
            <a:ext cx="8757746" cy="4554766"/>
          </a:xfrm>
        </p:spPr>
        <p:txBody>
          <a:bodyPr/>
          <a:lstStyle/>
          <a:p>
            <a:r>
              <a:rPr lang="en-US" dirty="0"/>
              <a:t>Population, consumption, and environmental impact</a:t>
            </a:r>
          </a:p>
          <a:p>
            <a:pPr lvl="1"/>
            <a:r>
              <a:rPr lang="en-US" dirty="0"/>
              <a:t>Human impacts on the environment are difficult to assess</a:t>
            </a:r>
          </a:p>
          <a:p>
            <a:pPr lvl="1"/>
            <a:r>
              <a:rPr lang="en-US" dirty="0"/>
              <a:t>Mathematical models are utilized which use three most important factors to determine environmental impact:</a:t>
            </a:r>
          </a:p>
          <a:p>
            <a:pPr lvl="2"/>
            <a:r>
              <a:rPr lang="en-US" dirty="0"/>
              <a:t>The number of people (P).</a:t>
            </a:r>
          </a:p>
          <a:p>
            <a:pPr lvl="2"/>
            <a:r>
              <a:rPr lang="en-US" dirty="0"/>
              <a:t>The affluence per person, which is a measure of the consumption, or amount of resources used per person (A).</a:t>
            </a:r>
          </a:p>
          <a:p>
            <a:pPr lvl="2"/>
            <a:r>
              <a:rPr lang="en-US" dirty="0"/>
              <a:t>The environmental effects (resources needed and wastes produced) of the technologies used to obtain and consume the resources (T).</a:t>
            </a:r>
          </a:p>
          <a:p>
            <a:pPr lvl="1"/>
            <a:r>
              <a:rPr lang="en-US" dirty="0"/>
              <a:t>This assessment method is known as the IPAT model:</a:t>
            </a:r>
          </a:p>
          <a:p>
            <a:pPr lvl="2"/>
            <a:r>
              <a:rPr lang="en-US" sz="2400" dirty="0"/>
              <a:t>I = P × A × T.</a:t>
            </a:r>
          </a:p>
          <a:p>
            <a:pPr lvl="2"/>
            <a:endParaRPr lang="en-US" dirty="0"/>
          </a:p>
          <a:p>
            <a:endParaRPr lang="en-US" sz="2400" dirty="0"/>
          </a:p>
          <a:p>
            <a:endParaRPr lang="en-US" sz="2400" dirty="0"/>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sp>
        <p:nvSpPr>
          <p:cNvPr id="11" name="Title 1"/>
          <p:cNvSpPr>
            <a:spLocks noGrp="1"/>
          </p:cNvSpPr>
          <p:nvPr>
            <p:ph type="title"/>
          </p:nvPr>
        </p:nvSpPr>
        <p:spPr>
          <a:xfrm>
            <a:off x="0" y="777761"/>
            <a:ext cx="9144000" cy="830317"/>
          </a:xfrm>
        </p:spPr>
        <p:txBody>
          <a:bodyPr/>
          <a:lstStyle/>
          <a:p>
            <a:r>
              <a:rPr lang="en-US" sz="3800" b="1" dirty="0"/>
              <a:t>Population, Resources, and the Environment</a:t>
            </a:r>
          </a:p>
        </p:txBody>
      </p:sp>
    </p:spTree>
    <p:extLst>
      <p:ext uri="{BB962C8B-B14F-4D97-AF65-F5344CB8AC3E}">
        <p14:creationId xmlns:p14="http://schemas.microsoft.com/office/powerpoint/2010/main" val="395134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758481"/>
            <a:ext cx="8534400" cy="1143000"/>
          </a:xfrm>
        </p:spPr>
        <p:txBody>
          <a:bodyPr/>
          <a:lstStyle/>
          <a:p>
            <a:r>
              <a:rPr lang="en-US" b="1" dirty="0">
                <a:latin typeface="+mj-lt"/>
              </a:rPr>
              <a:t>Sustainability and the Environment</a:t>
            </a:r>
          </a:p>
        </p:txBody>
      </p:sp>
      <p:sp>
        <p:nvSpPr>
          <p:cNvPr id="3" name="Content Placeholder 2"/>
          <p:cNvSpPr>
            <a:spLocks noGrp="1"/>
          </p:cNvSpPr>
          <p:nvPr>
            <p:ph sz="half" idx="1"/>
          </p:nvPr>
        </p:nvSpPr>
        <p:spPr>
          <a:xfrm>
            <a:off x="448003" y="1746381"/>
            <a:ext cx="8400393" cy="4901594"/>
          </a:xfrm>
        </p:spPr>
        <p:txBody>
          <a:bodyPr/>
          <a:lstStyle/>
          <a:p>
            <a:pPr>
              <a:defRPr/>
            </a:pPr>
            <a:r>
              <a:rPr lang="en-US" dirty="0">
                <a:latin typeface="+mn-lt"/>
              </a:rPr>
              <a:t>Sustainability:</a:t>
            </a:r>
          </a:p>
          <a:p>
            <a:pPr lvl="1">
              <a:defRPr/>
            </a:pPr>
            <a:r>
              <a:rPr lang="en-US" dirty="0">
                <a:latin typeface="+mn-lt"/>
              </a:rPr>
              <a:t> The ability to meet humanity’s current needs without compromising  future generations’ </a:t>
            </a:r>
            <a:r>
              <a:rPr lang="en-US" dirty="0"/>
              <a:t>ability </a:t>
            </a:r>
            <a:r>
              <a:rPr lang="en-US" dirty="0">
                <a:latin typeface="+mn-lt"/>
              </a:rPr>
              <a:t>to meet their needs</a:t>
            </a:r>
          </a:p>
          <a:p>
            <a:pPr lvl="1" eaLnBrk="1" hangingPunct="1">
              <a:lnSpc>
                <a:spcPct val="90000"/>
              </a:lnSpc>
              <a:defRPr/>
            </a:pPr>
            <a:r>
              <a:rPr lang="en-US" sz="2200" dirty="0">
                <a:latin typeface="+mn-lt"/>
              </a:rPr>
              <a:t>Based on several ideas</a:t>
            </a:r>
          </a:p>
          <a:p>
            <a:pPr lvl="2">
              <a:lnSpc>
                <a:spcPct val="90000"/>
              </a:lnSpc>
              <a:defRPr/>
            </a:pPr>
            <a:r>
              <a:rPr lang="en-US" dirty="0"/>
              <a:t>Economic, social, and environmental well being must all be considered</a:t>
            </a:r>
          </a:p>
          <a:p>
            <a:pPr lvl="2" eaLnBrk="1" hangingPunct="1">
              <a:lnSpc>
                <a:spcPct val="90000"/>
              </a:lnSpc>
              <a:defRPr/>
            </a:pPr>
            <a:r>
              <a:rPr lang="en-US" dirty="0"/>
              <a:t>We must consider e</a:t>
            </a:r>
            <a:r>
              <a:rPr lang="en-US" dirty="0">
                <a:latin typeface="+mn-lt"/>
              </a:rPr>
              <a:t>ffects of our actions on the environment</a:t>
            </a:r>
          </a:p>
          <a:p>
            <a:pPr lvl="2" eaLnBrk="1" hangingPunct="1">
              <a:lnSpc>
                <a:spcPct val="90000"/>
              </a:lnSpc>
              <a:defRPr/>
            </a:pPr>
            <a:r>
              <a:rPr lang="en-US" dirty="0">
                <a:latin typeface="+mn-lt"/>
              </a:rPr>
              <a:t>Earth’s resources are finite</a:t>
            </a:r>
          </a:p>
          <a:p>
            <a:pPr lvl="2" eaLnBrk="1" hangingPunct="1">
              <a:lnSpc>
                <a:spcPct val="90000"/>
              </a:lnSpc>
              <a:defRPr/>
            </a:pPr>
            <a:r>
              <a:rPr lang="en-US" dirty="0">
                <a:latin typeface="+mn-lt"/>
              </a:rPr>
              <a:t>Understanding </a:t>
            </a:r>
            <a:r>
              <a:rPr lang="en-US" dirty="0"/>
              <a:t>environmental and social costs of our consumption</a:t>
            </a:r>
            <a:endParaRPr lang="en-US" dirty="0">
              <a:latin typeface="+mn-lt"/>
            </a:endParaRPr>
          </a:p>
          <a:p>
            <a:pPr lvl="2" eaLnBrk="1" hangingPunct="1">
              <a:lnSpc>
                <a:spcPct val="90000"/>
              </a:lnSpc>
              <a:defRPr/>
            </a:pPr>
            <a:r>
              <a:rPr lang="en-US" dirty="0">
                <a:latin typeface="+mn-lt"/>
              </a:rPr>
              <a:t>All Earth’s inhabitants have shared responsibility for living sustainably</a:t>
            </a:r>
          </a:p>
          <a:p>
            <a:pPr marL="0" indent="0">
              <a:buFont typeface="Arial" pitchFamily="34" charset="0"/>
              <a:buNone/>
              <a:defRPr/>
            </a:pPr>
            <a:endParaRPr lang="en-US" dirty="0">
              <a:latin typeface="+mn-lt"/>
            </a:endParaRPr>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1599727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758481"/>
            <a:ext cx="8534400" cy="881133"/>
          </a:xfrm>
        </p:spPr>
        <p:txBody>
          <a:bodyPr/>
          <a:lstStyle/>
          <a:p>
            <a:r>
              <a:rPr lang="en-US" b="1" dirty="0">
                <a:latin typeface="+mj-lt"/>
              </a:rPr>
              <a:t>Sustainability and the Environment</a:t>
            </a:r>
          </a:p>
        </p:txBody>
      </p:sp>
      <p:sp>
        <p:nvSpPr>
          <p:cNvPr id="3" name="Content Placeholder 2"/>
          <p:cNvSpPr>
            <a:spLocks noGrp="1"/>
          </p:cNvSpPr>
          <p:nvPr>
            <p:ph sz="half" idx="1"/>
          </p:nvPr>
        </p:nvSpPr>
        <p:spPr>
          <a:xfrm>
            <a:off x="264072" y="1797264"/>
            <a:ext cx="8768255" cy="4695611"/>
          </a:xfrm>
        </p:spPr>
        <p:txBody>
          <a:bodyPr/>
          <a:lstStyle/>
          <a:p>
            <a:pPr>
              <a:spcBef>
                <a:spcPts val="500"/>
              </a:spcBef>
              <a:defRPr/>
            </a:pPr>
            <a:r>
              <a:rPr lang="en-US" sz="2600" dirty="0">
                <a:latin typeface="+mn-lt"/>
              </a:rPr>
              <a:t>Currently, human society is not operating sustainably, due to:</a:t>
            </a:r>
          </a:p>
          <a:p>
            <a:pPr lvl="1" eaLnBrk="1" hangingPunct="1">
              <a:lnSpc>
                <a:spcPct val="90000"/>
              </a:lnSpc>
              <a:spcBef>
                <a:spcPts val="500"/>
              </a:spcBef>
              <a:defRPr/>
            </a:pPr>
            <a:r>
              <a:rPr lang="en-US" sz="2200" dirty="0">
                <a:latin typeface="+mn-lt"/>
              </a:rPr>
              <a:t>Use of nonrenewable resources as if they were unlimited</a:t>
            </a:r>
          </a:p>
          <a:p>
            <a:pPr lvl="1" eaLnBrk="1" hangingPunct="1">
              <a:lnSpc>
                <a:spcPct val="90000"/>
              </a:lnSpc>
              <a:spcBef>
                <a:spcPts val="500"/>
              </a:spcBef>
              <a:defRPr/>
            </a:pPr>
            <a:r>
              <a:rPr lang="en-US" sz="2200" dirty="0"/>
              <a:t>Use of renewable resources faster than they can be replenished</a:t>
            </a:r>
          </a:p>
          <a:p>
            <a:pPr lvl="1" eaLnBrk="1" hangingPunct="1">
              <a:lnSpc>
                <a:spcPct val="90000"/>
              </a:lnSpc>
              <a:spcBef>
                <a:spcPts val="500"/>
              </a:spcBef>
              <a:defRPr/>
            </a:pPr>
            <a:r>
              <a:rPr lang="en-US" sz="2200" dirty="0">
                <a:latin typeface="+mn-lt"/>
              </a:rPr>
              <a:t>We are polluting the environment with toxins as if its capacity to absorb them </a:t>
            </a:r>
            <a:r>
              <a:rPr lang="en-US" sz="2200" dirty="0"/>
              <a:t>was limitless</a:t>
            </a:r>
          </a:p>
          <a:p>
            <a:pPr lvl="1" eaLnBrk="1" hangingPunct="1">
              <a:lnSpc>
                <a:spcPct val="90000"/>
              </a:lnSpc>
              <a:spcBef>
                <a:spcPts val="500"/>
              </a:spcBef>
              <a:defRPr/>
            </a:pPr>
            <a:r>
              <a:rPr lang="en-US" sz="2200" dirty="0"/>
              <a:t>Population continues to increase</a:t>
            </a:r>
          </a:p>
          <a:p>
            <a:pPr lvl="1" eaLnBrk="1" hangingPunct="1">
              <a:lnSpc>
                <a:spcPct val="90000"/>
              </a:lnSpc>
              <a:spcBef>
                <a:spcPts val="500"/>
              </a:spcBef>
              <a:defRPr/>
            </a:pPr>
            <a:r>
              <a:rPr lang="en-US" sz="2200" dirty="0">
                <a:latin typeface="+mn-lt"/>
              </a:rPr>
              <a:t>Human activities disrupt many natural regenerative processes</a:t>
            </a:r>
          </a:p>
          <a:p>
            <a:pPr>
              <a:lnSpc>
                <a:spcPct val="90000"/>
              </a:lnSpc>
              <a:spcBef>
                <a:spcPts val="500"/>
              </a:spcBef>
              <a:defRPr/>
            </a:pPr>
            <a:r>
              <a:rPr lang="en-US" sz="2600" dirty="0"/>
              <a:t>Left unchecked, these activities may make recovery of many depleted natural systems impossible</a:t>
            </a:r>
          </a:p>
          <a:p>
            <a:pPr lvl="1">
              <a:lnSpc>
                <a:spcPct val="90000"/>
              </a:lnSpc>
              <a:spcBef>
                <a:spcPts val="500"/>
              </a:spcBef>
              <a:defRPr/>
            </a:pPr>
            <a:r>
              <a:rPr lang="en-US" sz="2200" dirty="0">
                <a:latin typeface="+mn-lt"/>
              </a:rPr>
              <a:t>Solutions are complex and challenging</a:t>
            </a:r>
          </a:p>
          <a:p>
            <a:pPr lvl="1">
              <a:lnSpc>
                <a:spcPct val="90000"/>
              </a:lnSpc>
              <a:spcBef>
                <a:spcPts val="500"/>
              </a:spcBef>
              <a:defRPr/>
            </a:pPr>
            <a:r>
              <a:rPr lang="en-US" sz="2200" dirty="0"/>
              <a:t>Ecological, social, and economic factors interact, making sustainability difficult to achieve</a:t>
            </a:r>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1574614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758481"/>
            <a:ext cx="8534400" cy="881133"/>
          </a:xfrm>
        </p:spPr>
        <p:txBody>
          <a:bodyPr/>
          <a:lstStyle/>
          <a:p>
            <a:r>
              <a:rPr lang="en-US" b="1" dirty="0">
                <a:latin typeface="+mj-lt"/>
              </a:rPr>
              <a:t>Sustainability and the Environment</a:t>
            </a:r>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sp>
        <p:nvSpPr>
          <p:cNvPr id="2" name="Rectangle 1"/>
          <p:cNvSpPr/>
          <p:nvPr/>
        </p:nvSpPr>
        <p:spPr>
          <a:xfrm>
            <a:off x="476907" y="5749337"/>
            <a:ext cx="8342586" cy="646331"/>
          </a:xfrm>
          <a:prstGeom prst="rect">
            <a:avLst/>
          </a:prstGeom>
        </p:spPr>
        <p:txBody>
          <a:bodyPr wrap="square">
            <a:spAutoFit/>
          </a:bodyPr>
          <a:lstStyle/>
          <a:p>
            <a:r>
              <a:rPr lang="en-US" dirty="0"/>
              <a:t>Environmental sustainability requires a long-term perspective to promote economic,  social, and environmental well-being, such as the goals shown here</a:t>
            </a:r>
          </a:p>
        </p:txBody>
      </p:sp>
      <p:pic>
        <p:nvPicPr>
          <p:cNvPr id="6" name="Picture 5" descr="berg5_fig_01_05.jpg"/>
          <p:cNvPicPr>
            <a:picLocks noChangeAspect="1"/>
          </p:cNvPicPr>
          <p:nvPr/>
        </p:nvPicPr>
        <p:blipFill>
          <a:blip r:embed="rId2"/>
          <a:stretch>
            <a:fillRect/>
          </a:stretch>
        </p:blipFill>
        <p:spPr>
          <a:xfrm>
            <a:off x="1697483" y="1781608"/>
            <a:ext cx="5749035" cy="3876491"/>
          </a:xfrm>
          <a:prstGeom prst="rect">
            <a:avLst/>
          </a:prstGeom>
        </p:spPr>
      </p:pic>
    </p:spTree>
    <p:extLst>
      <p:ext uri="{BB962C8B-B14F-4D97-AF65-F5344CB8AC3E}">
        <p14:creationId xmlns:p14="http://schemas.microsoft.com/office/powerpoint/2010/main" val="1124398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789337"/>
            <a:ext cx="8229600" cy="716017"/>
          </a:xfrm>
        </p:spPr>
        <p:txBody>
          <a:bodyPr/>
          <a:lstStyle/>
          <a:p>
            <a:r>
              <a:rPr lang="en-US" b="1" dirty="0">
                <a:latin typeface="+mj-lt"/>
              </a:rPr>
              <a:t>EnviroDiscovery: Green Roofs</a:t>
            </a:r>
          </a:p>
        </p:txBody>
      </p:sp>
      <p:sp>
        <p:nvSpPr>
          <p:cNvPr id="3" name="Content Placeholder 2"/>
          <p:cNvSpPr>
            <a:spLocks noGrp="1"/>
          </p:cNvSpPr>
          <p:nvPr>
            <p:ph sz="half" idx="1"/>
          </p:nvPr>
        </p:nvSpPr>
        <p:spPr>
          <a:xfrm>
            <a:off x="228600" y="1713644"/>
            <a:ext cx="4539082" cy="4918384"/>
          </a:xfrm>
        </p:spPr>
        <p:txBody>
          <a:bodyPr/>
          <a:lstStyle/>
          <a:p>
            <a:pPr>
              <a:defRPr/>
            </a:pPr>
            <a:r>
              <a:rPr lang="en-US" sz="2600" dirty="0">
                <a:latin typeface="+mn-lt"/>
              </a:rPr>
              <a:t>Green roof: Partially or completely covered with vegetation and soil</a:t>
            </a:r>
          </a:p>
          <a:p>
            <a:pPr>
              <a:defRPr/>
            </a:pPr>
            <a:r>
              <a:rPr lang="en-US" sz="2600" dirty="0">
                <a:latin typeface="+mn-lt"/>
              </a:rPr>
              <a:t>Provide environmental benefits</a:t>
            </a:r>
          </a:p>
          <a:p>
            <a:pPr lvl="1">
              <a:defRPr/>
            </a:pPr>
            <a:r>
              <a:rPr lang="en-US" sz="2100" dirty="0">
                <a:latin typeface="+mn-lt"/>
              </a:rPr>
              <a:t>Reduce heating costs in winter and cooling costs in summer</a:t>
            </a:r>
          </a:p>
          <a:p>
            <a:pPr lvl="1">
              <a:defRPr/>
            </a:pPr>
            <a:r>
              <a:rPr lang="en-US" sz="2100" dirty="0">
                <a:latin typeface="+mn-lt"/>
              </a:rPr>
              <a:t>Filter rainwater pollutants</a:t>
            </a:r>
          </a:p>
          <a:p>
            <a:pPr lvl="1">
              <a:defRPr/>
            </a:pPr>
            <a:r>
              <a:rPr lang="en-US" sz="2100" dirty="0">
                <a:latin typeface="+mn-lt"/>
              </a:rPr>
              <a:t>Reduce stormwater in sewers </a:t>
            </a:r>
          </a:p>
          <a:p>
            <a:pPr lvl="1">
              <a:defRPr/>
            </a:pPr>
            <a:r>
              <a:rPr lang="en-US" sz="2100" dirty="0">
                <a:latin typeface="+mn-lt"/>
              </a:rPr>
              <a:t>Provide wildlife habitats</a:t>
            </a:r>
          </a:p>
          <a:p>
            <a:pPr>
              <a:defRPr/>
            </a:pPr>
            <a:r>
              <a:rPr lang="en-US" sz="2600" dirty="0">
                <a:solidFill>
                  <a:prstClr val="black"/>
                </a:solidFill>
                <a:latin typeface="+mn-lt"/>
              </a:rPr>
              <a:t>New York City has increasing numbers of green roofs</a:t>
            </a:r>
          </a:p>
          <a:p>
            <a:pPr marL="457200" lvl="1" indent="0">
              <a:buFont typeface="Arial" pitchFamily="34" charset="0"/>
              <a:buNone/>
              <a:defRPr/>
            </a:pPr>
            <a:endParaRPr lang="en-US" dirty="0">
              <a:latin typeface="+mn-lt"/>
            </a:endParaRPr>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pic>
        <p:nvPicPr>
          <p:cNvPr id="6" name="Picture 5" descr="berg5_figun_01_p08.jpg"/>
          <p:cNvPicPr>
            <a:picLocks noChangeAspect="1"/>
          </p:cNvPicPr>
          <p:nvPr/>
        </p:nvPicPr>
        <p:blipFill>
          <a:blip r:embed="rId2"/>
          <a:stretch>
            <a:fillRect/>
          </a:stretch>
        </p:blipFill>
        <p:spPr>
          <a:xfrm>
            <a:off x="4529536" y="2167530"/>
            <a:ext cx="4603954" cy="3097803"/>
          </a:xfrm>
          <a:prstGeom prst="rect">
            <a:avLst/>
          </a:prstGeom>
        </p:spPr>
      </p:pic>
    </p:spTree>
    <p:extLst>
      <p:ext uri="{BB962C8B-B14F-4D97-AF65-F5344CB8AC3E}">
        <p14:creationId xmlns:p14="http://schemas.microsoft.com/office/powerpoint/2010/main" val="3657834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91" y="782507"/>
            <a:ext cx="8229600" cy="713844"/>
          </a:xfrm>
        </p:spPr>
        <p:txBody>
          <a:bodyPr rtlCol="0">
            <a:noAutofit/>
          </a:bodyPr>
          <a:lstStyle/>
          <a:p>
            <a:pPr algn="ctr" eaLnBrk="1" fontAlgn="auto" hangingPunct="1">
              <a:spcAft>
                <a:spcPts val="0"/>
              </a:spcAft>
              <a:defRPr/>
            </a:pPr>
            <a:r>
              <a:rPr lang="en-US" sz="4400" dirty="0"/>
              <a:t>A Rapidly Changing World </a:t>
            </a:r>
            <a:endParaRPr lang="en-US" sz="4000" dirty="0"/>
          </a:p>
        </p:txBody>
      </p:sp>
      <p:sp>
        <p:nvSpPr>
          <p:cNvPr id="19460" name="Text Placeholder 4"/>
          <p:cNvSpPr>
            <a:spLocks noGrp="1"/>
          </p:cNvSpPr>
          <p:nvPr>
            <p:ph type="body" sz="half" idx="2"/>
          </p:nvPr>
        </p:nvSpPr>
        <p:spPr>
          <a:xfrm>
            <a:off x="132783" y="1656606"/>
            <a:ext cx="4870141" cy="5080525"/>
          </a:xfrm>
        </p:spPr>
        <p:txBody>
          <a:bodyPr/>
          <a:lstStyle/>
          <a:p>
            <a:pPr marL="285750" indent="-285750">
              <a:buFont typeface="Arial" pitchFamily="34" charset="0"/>
              <a:buChar char="•"/>
            </a:pPr>
            <a:r>
              <a:rPr lang="en-US" sz="2800" dirty="0"/>
              <a:t>Humans are the dominant agent of environmental change </a:t>
            </a:r>
          </a:p>
          <a:p>
            <a:pPr marL="568325" lvl="1" indent="-222250">
              <a:buFont typeface="Calibri" panose="020F0502020204030204" pitchFamily="34" charset="0"/>
              <a:buChar char="–"/>
            </a:pPr>
            <a:r>
              <a:rPr lang="en-US" sz="2000" dirty="0"/>
              <a:t>Humans transform the landscape</a:t>
            </a:r>
          </a:p>
          <a:p>
            <a:pPr marL="568325" lvl="1" indent="-222250">
              <a:buFont typeface="Calibri" panose="020F0502020204030204" pitchFamily="34" charset="0"/>
              <a:buChar char="–"/>
            </a:pPr>
            <a:r>
              <a:rPr lang="en-US" sz="2000" dirty="0"/>
              <a:t>Increasing populations are overwhelming Earth’s regenerative capacity </a:t>
            </a:r>
          </a:p>
          <a:p>
            <a:pPr marL="285750" indent="-285750">
              <a:buFont typeface="Arial" pitchFamily="34" charset="0"/>
              <a:buChar char="•"/>
            </a:pPr>
            <a:r>
              <a:rPr lang="en-US" sz="2200" dirty="0"/>
              <a:t>Human activities have:</a:t>
            </a:r>
          </a:p>
          <a:p>
            <a:pPr marL="568325" lvl="1" indent="-222250">
              <a:buFont typeface="Calibri" panose="020F0502020204030204" pitchFamily="34" charset="0"/>
              <a:buChar char="–"/>
            </a:pPr>
            <a:r>
              <a:rPr lang="en-US" sz="2000" dirty="0"/>
              <a:t>Disrupted habitats of thousands of species</a:t>
            </a:r>
          </a:p>
          <a:p>
            <a:pPr marL="862013" lvl="2" indent="-179388">
              <a:buFont typeface="Arial" pitchFamily="34" charset="0"/>
              <a:buChar char="•"/>
            </a:pPr>
            <a:r>
              <a:rPr lang="en-US" sz="1800" dirty="0"/>
              <a:t>In 2015, a total of 22,784 species were classified as threatened worldwide </a:t>
            </a:r>
          </a:p>
          <a:p>
            <a:pPr marL="568325" lvl="1" indent="-222250">
              <a:buFont typeface="Calibri" panose="020F0502020204030204" pitchFamily="34" charset="0"/>
              <a:buChar char="–"/>
            </a:pPr>
            <a:r>
              <a:rPr lang="en-US" sz="2000" dirty="0"/>
              <a:t>Profound effects on processes such as nutrient cycles and climate</a:t>
            </a:r>
          </a:p>
          <a:p>
            <a:pPr marL="285750" indent="-285750">
              <a:buFont typeface="Arial" pitchFamily="34" charset="0"/>
              <a:buChar char="•"/>
            </a:pPr>
            <a:endParaRPr lang="en-US" sz="2400" dirty="0"/>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pic>
        <p:nvPicPr>
          <p:cNvPr id="6" name="Picture 5" descr="berg5_figun_01_p02b.jpg"/>
          <p:cNvPicPr>
            <a:picLocks noChangeAspect="1"/>
          </p:cNvPicPr>
          <p:nvPr/>
        </p:nvPicPr>
        <p:blipFill>
          <a:blip r:embed="rId3"/>
          <a:stretch>
            <a:fillRect/>
          </a:stretch>
        </p:blipFill>
        <p:spPr>
          <a:xfrm>
            <a:off x="4607673" y="2154621"/>
            <a:ext cx="4406514" cy="3150658"/>
          </a:xfrm>
          <a:prstGeom prst="rect">
            <a:avLst/>
          </a:prstGeom>
        </p:spPr>
      </p:pic>
    </p:spTree>
    <p:extLst>
      <p:ext uri="{BB962C8B-B14F-4D97-AF65-F5344CB8AC3E}">
        <p14:creationId xmlns:p14="http://schemas.microsoft.com/office/powerpoint/2010/main" val="934828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Placeholder 3"/>
          <p:cNvSpPr>
            <a:spLocks noGrp="1"/>
          </p:cNvSpPr>
          <p:nvPr>
            <p:ph type="body" sz="half" idx="2"/>
          </p:nvPr>
        </p:nvSpPr>
        <p:spPr>
          <a:xfrm>
            <a:off x="220935" y="1870841"/>
            <a:ext cx="4139253" cy="4866290"/>
          </a:xfrm>
        </p:spPr>
        <p:txBody>
          <a:bodyPr/>
          <a:lstStyle/>
          <a:p>
            <a:pPr marL="285750" indent="-285750">
              <a:buFont typeface="Arial" pitchFamily="34" charset="0"/>
              <a:buChar char="•"/>
            </a:pPr>
            <a:r>
              <a:rPr lang="en-US" sz="2400" dirty="0"/>
              <a:t>While climate variation is normal, global temperatures are increasing at an unprecedented rate</a:t>
            </a:r>
          </a:p>
          <a:p>
            <a:pPr marL="285750" indent="-285750">
              <a:buFont typeface="Arial" pitchFamily="34" charset="0"/>
              <a:buChar char="•"/>
            </a:pPr>
            <a:r>
              <a:rPr lang="en-US" sz="2400" dirty="0"/>
              <a:t>Climate is affected by human activities</a:t>
            </a:r>
          </a:p>
          <a:p>
            <a:pPr marL="742950" lvl="1" indent="-285750">
              <a:buFont typeface="Calibri" pitchFamily="34" charset="0"/>
              <a:buChar char="-"/>
            </a:pPr>
            <a:r>
              <a:rPr lang="en-US" sz="2000" dirty="0"/>
              <a:t>Increased release of CO</a:t>
            </a:r>
            <a:r>
              <a:rPr lang="en-US" sz="2000" baseline="-25000" dirty="0"/>
              <a:t>2</a:t>
            </a:r>
            <a:r>
              <a:rPr lang="en-US" sz="2000" dirty="0"/>
              <a:t> and other greenhouse gases into the atmosphere</a:t>
            </a:r>
          </a:p>
          <a:p>
            <a:pPr marL="742950" lvl="1" indent="-285750">
              <a:buFont typeface="Calibri" pitchFamily="34" charset="0"/>
              <a:buChar char="-"/>
            </a:pPr>
            <a:r>
              <a:rPr lang="en-US" sz="2000" dirty="0"/>
              <a:t>Industrial processes</a:t>
            </a:r>
          </a:p>
          <a:p>
            <a:pPr marL="742950" lvl="1" indent="-285750">
              <a:buFont typeface="Calibri" pitchFamily="34" charset="0"/>
              <a:buChar char="-"/>
            </a:pPr>
            <a:r>
              <a:rPr lang="en-US" sz="2000" dirty="0"/>
              <a:t>Fossil fuel consumption</a:t>
            </a:r>
          </a:p>
          <a:p>
            <a:pPr marL="742950" lvl="1" indent="-285750">
              <a:buFont typeface="Calibri" pitchFamily="34" charset="0"/>
              <a:buChar char="-"/>
            </a:pPr>
            <a:r>
              <a:rPr lang="en-US" sz="2000" dirty="0"/>
              <a:t>Deforestation</a:t>
            </a:r>
          </a:p>
          <a:p>
            <a:pPr marL="742950" lvl="1" indent="-285750">
              <a:buFont typeface="Calibri" pitchFamily="34" charset="0"/>
              <a:buChar char="-"/>
            </a:pPr>
            <a:r>
              <a:rPr lang="en-US" sz="2000" dirty="0"/>
              <a:t>Land use change</a:t>
            </a:r>
          </a:p>
          <a:p>
            <a:pPr marL="285750" indent="-285750">
              <a:buFont typeface="Arial" pitchFamily="34" charset="0"/>
              <a:buChar char="•"/>
            </a:pPr>
            <a:endParaRPr lang="en-US" dirty="0"/>
          </a:p>
        </p:txBody>
      </p:sp>
      <p:sp>
        <p:nvSpPr>
          <p:cNvPr id="8" name="Footer Placeholder 7"/>
          <p:cNvSpPr>
            <a:spLocks noGrp="1"/>
          </p:cNvSpPr>
          <p:nvPr>
            <p:ph type="ftr" sz="quarter" idx="3"/>
          </p:nvPr>
        </p:nvSpPr>
        <p:spPr/>
        <p:txBody>
          <a:bodyPr/>
          <a:lstStyle/>
          <a:p>
            <a:r>
              <a:rPr lang="en-US" dirty="0"/>
              <a:t>Copyright © 2017 John Wiley &amp; Sons, Inc. All rights reserved.</a:t>
            </a:r>
          </a:p>
        </p:txBody>
      </p:sp>
      <p:pic>
        <p:nvPicPr>
          <p:cNvPr id="9" name="Picture 8" descr="berg4_fig_01_07_01.jpg"/>
          <p:cNvPicPr>
            <a:picLocks noChangeAspect="1"/>
          </p:cNvPicPr>
          <p:nvPr/>
        </p:nvPicPr>
        <p:blipFill>
          <a:blip r:embed="rId2"/>
          <a:stretch>
            <a:fillRect/>
          </a:stretch>
        </p:blipFill>
        <p:spPr>
          <a:xfrm>
            <a:off x="4415258" y="2139487"/>
            <a:ext cx="4639552" cy="4244786"/>
          </a:xfrm>
          <a:prstGeom prst="rect">
            <a:avLst/>
          </a:prstGeom>
        </p:spPr>
      </p:pic>
      <p:sp>
        <p:nvSpPr>
          <p:cNvPr id="2" name="Title 1"/>
          <p:cNvSpPr>
            <a:spLocks noGrp="1"/>
          </p:cNvSpPr>
          <p:nvPr>
            <p:ph type="title"/>
          </p:nvPr>
        </p:nvSpPr>
        <p:spPr>
          <a:xfrm>
            <a:off x="297712" y="839481"/>
            <a:ext cx="8536483" cy="686955"/>
          </a:xfrm>
        </p:spPr>
        <p:txBody>
          <a:bodyPr/>
          <a:lstStyle/>
          <a:p>
            <a:pPr algn="ctr"/>
            <a:r>
              <a:rPr lang="en-US" sz="4400" dirty="0"/>
              <a:t>Global Environmental Issues</a:t>
            </a:r>
          </a:p>
        </p:txBody>
      </p:sp>
    </p:spTree>
    <p:extLst>
      <p:ext uri="{BB962C8B-B14F-4D97-AF65-F5344CB8AC3E}">
        <p14:creationId xmlns:p14="http://schemas.microsoft.com/office/powerpoint/2010/main" val="1214369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46809" y="764482"/>
            <a:ext cx="8229600" cy="773372"/>
          </a:xfrm>
        </p:spPr>
        <p:txBody>
          <a:bodyPr/>
          <a:lstStyle/>
          <a:p>
            <a:r>
              <a:rPr lang="en-US" b="1" dirty="0"/>
              <a:t>Global Environmental Issues</a:t>
            </a:r>
            <a:endParaRPr lang="en-US" sz="4000" b="1" dirty="0">
              <a:latin typeface="+mn-lt"/>
            </a:endParaRPr>
          </a:p>
        </p:txBody>
      </p:sp>
      <p:sp>
        <p:nvSpPr>
          <p:cNvPr id="31747" name="Content Placeholder 5"/>
          <p:cNvSpPr>
            <a:spLocks noGrp="1"/>
          </p:cNvSpPr>
          <p:nvPr>
            <p:ph sz="half" idx="1"/>
          </p:nvPr>
        </p:nvSpPr>
        <p:spPr>
          <a:xfrm>
            <a:off x="381000" y="2040467"/>
            <a:ext cx="3937000" cy="4673600"/>
          </a:xfrm>
        </p:spPr>
        <p:txBody>
          <a:bodyPr/>
          <a:lstStyle/>
          <a:p>
            <a:r>
              <a:rPr lang="en-US" sz="2600" dirty="0">
                <a:latin typeface="+mn-lt"/>
              </a:rPr>
              <a:t>13 million hectares of forest lost annually</a:t>
            </a:r>
          </a:p>
          <a:p>
            <a:r>
              <a:rPr lang="en-US" sz="2600" dirty="0">
                <a:latin typeface="+mn-lt"/>
              </a:rPr>
              <a:t>Loss of biodiversity</a:t>
            </a:r>
          </a:p>
          <a:p>
            <a:r>
              <a:rPr lang="en-US" sz="2600" dirty="0">
                <a:latin typeface="+mn-lt"/>
              </a:rPr>
              <a:t>Loss of habitat for plants and animals</a:t>
            </a:r>
          </a:p>
          <a:p>
            <a:r>
              <a:rPr lang="en-US" sz="2600" dirty="0">
                <a:latin typeface="+mn-lt"/>
              </a:rPr>
              <a:t>Deforested areas release CO</a:t>
            </a:r>
            <a:r>
              <a:rPr lang="en-US" sz="2600" baseline="-25000" dirty="0">
                <a:latin typeface="+mn-lt"/>
              </a:rPr>
              <a:t>2</a:t>
            </a:r>
            <a:r>
              <a:rPr lang="en-US" sz="2600" dirty="0">
                <a:latin typeface="+mn-lt"/>
              </a:rPr>
              <a:t> contributing to GCC</a:t>
            </a:r>
          </a:p>
          <a:p>
            <a:r>
              <a:rPr lang="en-US" sz="2600" dirty="0">
                <a:latin typeface="+mn-lt"/>
              </a:rPr>
              <a:t>Deforestation affects local climates</a:t>
            </a:r>
          </a:p>
        </p:txBody>
      </p:sp>
      <p:sp>
        <p:nvSpPr>
          <p:cNvPr id="8" name="Footer Placeholder 7"/>
          <p:cNvSpPr>
            <a:spLocks noGrp="1"/>
          </p:cNvSpPr>
          <p:nvPr>
            <p:ph type="ftr" sz="quarter" idx="3"/>
          </p:nvPr>
        </p:nvSpPr>
        <p:spPr/>
        <p:txBody>
          <a:bodyPr/>
          <a:lstStyle/>
          <a:p>
            <a:r>
              <a:rPr lang="en-US" dirty="0"/>
              <a:t>Copyright © 2017 John Wiley &amp; Sons, Inc. All rights reserved.</a:t>
            </a:r>
          </a:p>
        </p:txBody>
      </p:sp>
      <p:pic>
        <p:nvPicPr>
          <p:cNvPr id="10" name="Picture 9" descr="berg4_fig_01_07_01.jpg"/>
          <p:cNvPicPr>
            <a:picLocks noChangeAspect="1"/>
          </p:cNvPicPr>
          <p:nvPr/>
        </p:nvPicPr>
        <p:blipFill>
          <a:blip r:embed="rId2"/>
          <a:stretch>
            <a:fillRect/>
          </a:stretch>
        </p:blipFill>
        <p:spPr>
          <a:xfrm>
            <a:off x="4431429" y="2144055"/>
            <a:ext cx="4562253" cy="4136223"/>
          </a:xfrm>
          <a:prstGeom prst="rect">
            <a:avLst/>
          </a:prstGeom>
        </p:spPr>
      </p:pic>
    </p:spTree>
    <p:extLst>
      <p:ext uri="{BB962C8B-B14F-4D97-AF65-F5344CB8AC3E}">
        <p14:creationId xmlns:p14="http://schemas.microsoft.com/office/powerpoint/2010/main" val="3390465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Placeholder 3"/>
          <p:cNvSpPr>
            <a:spLocks noGrp="1"/>
          </p:cNvSpPr>
          <p:nvPr>
            <p:ph type="body" sz="half" idx="2"/>
          </p:nvPr>
        </p:nvSpPr>
        <p:spPr>
          <a:xfrm>
            <a:off x="287079" y="1857180"/>
            <a:ext cx="3998402" cy="4744430"/>
          </a:xfrm>
        </p:spPr>
        <p:txBody>
          <a:bodyPr/>
          <a:lstStyle/>
          <a:p>
            <a:pPr marL="285750" indent="-285750">
              <a:buFont typeface="Arial" pitchFamily="34" charset="0"/>
              <a:buChar char="•"/>
            </a:pPr>
            <a:r>
              <a:rPr lang="en-US" sz="2000" dirty="0"/>
              <a:t>Oceans cover two-thirds of the Earth’s surface and are home to half of the world’s biodiversity</a:t>
            </a:r>
          </a:p>
          <a:p>
            <a:pPr marL="285750" indent="-285750">
              <a:buFont typeface="Arial" pitchFamily="34" charset="0"/>
              <a:buChar char="•"/>
            </a:pPr>
            <a:r>
              <a:rPr lang="en-US" sz="2000" dirty="0"/>
              <a:t>Over 70% of the world’s commercial fish species are depleted or nearing depletion</a:t>
            </a:r>
          </a:p>
          <a:p>
            <a:pPr marL="285750" indent="-285750">
              <a:buFont typeface="Arial" pitchFamily="34" charset="0"/>
              <a:buChar char="•"/>
            </a:pPr>
            <a:r>
              <a:rPr lang="en-US" sz="2000" dirty="0"/>
              <a:t>50% of coral reefs worldwide are threatened by human activity</a:t>
            </a:r>
          </a:p>
          <a:p>
            <a:pPr marL="285750" indent="-285750">
              <a:buFont typeface="Arial" pitchFamily="34" charset="0"/>
              <a:buChar char="•"/>
            </a:pPr>
            <a:r>
              <a:rPr lang="en-US" sz="2000" dirty="0"/>
              <a:t>Many factors cause ocean stresses </a:t>
            </a:r>
          </a:p>
          <a:p>
            <a:pPr marL="742950" lvl="1" indent="-285750">
              <a:buFont typeface="Calibri" pitchFamily="34" charset="0"/>
              <a:buChar char="-"/>
            </a:pPr>
            <a:r>
              <a:rPr lang="en-US" sz="1500" dirty="0"/>
              <a:t>Overfishing</a:t>
            </a:r>
          </a:p>
          <a:p>
            <a:pPr marL="742950" lvl="1" indent="-285750">
              <a:buFont typeface="Calibri" pitchFamily="34" charset="0"/>
              <a:buChar char="-"/>
            </a:pPr>
            <a:r>
              <a:rPr lang="en-US" sz="1500" dirty="0"/>
              <a:t>Pollution</a:t>
            </a:r>
          </a:p>
          <a:p>
            <a:pPr marL="742950" lvl="1" indent="-285750">
              <a:buFont typeface="Calibri" pitchFamily="34" charset="0"/>
              <a:buChar char="-"/>
            </a:pPr>
            <a:r>
              <a:rPr lang="en-US" sz="1500" dirty="0"/>
              <a:t>Increased CO</a:t>
            </a:r>
            <a:r>
              <a:rPr lang="en-US" sz="1500" baseline="-25000" dirty="0"/>
              <a:t>2</a:t>
            </a:r>
            <a:r>
              <a:rPr lang="en-US" sz="1500" dirty="0"/>
              <a:t> emissions</a:t>
            </a:r>
          </a:p>
          <a:p>
            <a:pPr marL="742950" lvl="1" indent="-285750">
              <a:buFont typeface="Calibri" pitchFamily="34" charset="0"/>
              <a:buChar char="-"/>
            </a:pPr>
            <a:r>
              <a:rPr lang="en-US" sz="1500" dirty="0"/>
              <a:t>Global climate change</a:t>
            </a:r>
          </a:p>
          <a:p>
            <a:pPr marL="742950" lvl="1" indent="-285750">
              <a:buFont typeface="Calibri" pitchFamily="34" charset="0"/>
              <a:buChar char="-"/>
            </a:pPr>
            <a:r>
              <a:rPr lang="en-US" sz="1500" dirty="0"/>
              <a:t>Coastal development</a:t>
            </a:r>
          </a:p>
        </p:txBody>
      </p:sp>
      <p:sp>
        <p:nvSpPr>
          <p:cNvPr id="8" name="Footer Placeholder 7"/>
          <p:cNvSpPr>
            <a:spLocks noGrp="1"/>
          </p:cNvSpPr>
          <p:nvPr>
            <p:ph type="ftr" sz="quarter" idx="3"/>
          </p:nvPr>
        </p:nvSpPr>
        <p:spPr/>
        <p:txBody>
          <a:bodyPr/>
          <a:lstStyle/>
          <a:p>
            <a:r>
              <a:rPr lang="en-US" dirty="0"/>
              <a:t>Copyright © 2017 John Wiley &amp; Sons, Inc. All rights reserved.</a:t>
            </a:r>
          </a:p>
        </p:txBody>
      </p:sp>
      <p:pic>
        <p:nvPicPr>
          <p:cNvPr id="10" name="Picture 9" descr="berg4_fig_01_07_01.jpg"/>
          <p:cNvPicPr>
            <a:picLocks noChangeAspect="1"/>
          </p:cNvPicPr>
          <p:nvPr/>
        </p:nvPicPr>
        <p:blipFill>
          <a:blip r:embed="rId2"/>
          <a:stretch>
            <a:fillRect/>
          </a:stretch>
        </p:blipFill>
        <p:spPr>
          <a:xfrm>
            <a:off x="4431428" y="2151527"/>
            <a:ext cx="4562254" cy="4121278"/>
          </a:xfrm>
          <a:prstGeom prst="rect">
            <a:avLst/>
          </a:prstGeom>
        </p:spPr>
      </p:pic>
      <p:sp>
        <p:nvSpPr>
          <p:cNvPr id="2" name="Title 1"/>
          <p:cNvSpPr>
            <a:spLocks noGrp="1"/>
          </p:cNvSpPr>
          <p:nvPr>
            <p:ph type="title"/>
          </p:nvPr>
        </p:nvSpPr>
        <p:spPr>
          <a:xfrm>
            <a:off x="426027" y="804472"/>
            <a:ext cx="8281555" cy="718127"/>
          </a:xfrm>
        </p:spPr>
        <p:txBody>
          <a:bodyPr/>
          <a:lstStyle/>
          <a:p>
            <a:pPr algn="ctr"/>
            <a:r>
              <a:rPr lang="en-US" sz="4400" dirty="0"/>
              <a:t>Global Environmental Issues</a:t>
            </a:r>
          </a:p>
        </p:txBody>
      </p:sp>
    </p:spTree>
    <p:extLst>
      <p:ext uri="{BB962C8B-B14F-4D97-AF65-F5344CB8AC3E}">
        <p14:creationId xmlns:p14="http://schemas.microsoft.com/office/powerpoint/2010/main" val="2890651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46809" y="752881"/>
            <a:ext cx="8229600" cy="805755"/>
          </a:xfrm>
        </p:spPr>
        <p:txBody>
          <a:bodyPr/>
          <a:lstStyle/>
          <a:p>
            <a:r>
              <a:rPr lang="en-US" b="1" dirty="0"/>
              <a:t>Global Environmental Issues</a:t>
            </a:r>
            <a:endParaRPr lang="en-US" sz="4000" b="1" dirty="0"/>
          </a:p>
        </p:txBody>
      </p:sp>
      <p:sp>
        <p:nvSpPr>
          <p:cNvPr id="3" name="Content Placeholder 2"/>
          <p:cNvSpPr>
            <a:spLocks noGrp="1"/>
          </p:cNvSpPr>
          <p:nvPr>
            <p:ph sz="half" idx="1"/>
          </p:nvPr>
        </p:nvSpPr>
        <p:spPr>
          <a:xfrm>
            <a:off x="457200" y="2057401"/>
            <a:ext cx="3977695" cy="4731566"/>
          </a:xfrm>
        </p:spPr>
        <p:txBody>
          <a:bodyPr/>
          <a:lstStyle/>
          <a:p>
            <a:pPr>
              <a:defRPr/>
            </a:pPr>
            <a:r>
              <a:rPr lang="en-US" sz="2600" dirty="0">
                <a:latin typeface="+mn-lt"/>
              </a:rPr>
              <a:t>Animal grazing and land converted for agriculture are main causes of desertification</a:t>
            </a:r>
          </a:p>
          <a:p>
            <a:pPr>
              <a:defRPr/>
            </a:pPr>
            <a:r>
              <a:rPr lang="en-US" sz="2600" dirty="0">
                <a:latin typeface="+mn-lt"/>
              </a:rPr>
              <a:t>Desertification causes</a:t>
            </a:r>
          </a:p>
          <a:p>
            <a:pPr lvl="1">
              <a:defRPr/>
            </a:pPr>
            <a:r>
              <a:rPr lang="en-US" sz="2200" dirty="0"/>
              <a:t>L</a:t>
            </a:r>
            <a:r>
              <a:rPr lang="en-US" sz="2200" dirty="0">
                <a:latin typeface="+mn-lt"/>
              </a:rPr>
              <a:t>oss of topsoil</a:t>
            </a:r>
          </a:p>
          <a:p>
            <a:pPr lvl="1">
              <a:defRPr/>
            </a:pPr>
            <a:r>
              <a:rPr lang="en-US" sz="2200" dirty="0">
                <a:latin typeface="+mn-lt"/>
              </a:rPr>
              <a:t>Increased soil salinity</a:t>
            </a:r>
          </a:p>
          <a:p>
            <a:pPr lvl="1">
              <a:defRPr/>
            </a:pPr>
            <a:r>
              <a:rPr lang="en-US" sz="2200" dirty="0">
                <a:latin typeface="+mn-lt"/>
              </a:rPr>
              <a:t>Damaged vegetation</a:t>
            </a:r>
          </a:p>
          <a:p>
            <a:pPr lvl="1">
              <a:defRPr/>
            </a:pPr>
            <a:r>
              <a:rPr lang="en-US" sz="2200" dirty="0">
                <a:latin typeface="+mn-lt"/>
              </a:rPr>
              <a:t>Regional climate change</a:t>
            </a:r>
          </a:p>
          <a:p>
            <a:pPr lvl="1">
              <a:defRPr/>
            </a:pPr>
            <a:r>
              <a:rPr lang="en-US" sz="2200" dirty="0">
                <a:latin typeface="+mn-lt"/>
              </a:rPr>
              <a:t>Decline in biodiversity</a:t>
            </a:r>
            <a:endParaRPr lang="en-US" dirty="0"/>
          </a:p>
        </p:txBody>
      </p:sp>
      <p:sp>
        <p:nvSpPr>
          <p:cNvPr id="8" name="Footer Placeholder 7"/>
          <p:cNvSpPr>
            <a:spLocks noGrp="1"/>
          </p:cNvSpPr>
          <p:nvPr>
            <p:ph type="ftr" sz="quarter" idx="3"/>
          </p:nvPr>
        </p:nvSpPr>
        <p:spPr/>
        <p:txBody>
          <a:bodyPr/>
          <a:lstStyle/>
          <a:p>
            <a:r>
              <a:rPr lang="en-US" dirty="0"/>
              <a:t>Copyright © 2017 John Wiley &amp; Sons, Inc. All rights reserved.</a:t>
            </a:r>
          </a:p>
        </p:txBody>
      </p:sp>
      <p:pic>
        <p:nvPicPr>
          <p:cNvPr id="10" name="Picture 9" descr="berg4_fig_01_07_01.jpg"/>
          <p:cNvPicPr>
            <a:picLocks noChangeAspect="1"/>
          </p:cNvPicPr>
          <p:nvPr/>
        </p:nvPicPr>
        <p:blipFill>
          <a:blip r:embed="rId2"/>
          <a:stretch>
            <a:fillRect/>
          </a:stretch>
        </p:blipFill>
        <p:spPr>
          <a:xfrm>
            <a:off x="4431428" y="2200590"/>
            <a:ext cx="4562254" cy="4023152"/>
          </a:xfrm>
          <a:prstGeom prst="rect">
            <a:avLst/>
          </a:prstGeom>
        </p:spPr>
      </p:pic>
    </p:spTree>
    <p:extLst>
      <p:ext uri="{BB962C8B-B14F-4D97-AF65-F5344CB8AC3E}">
        <p14:creationId xmlns:p14="http://schemas.microsoft.com/office/powerpoint/2010/main" val="2897374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46809" y="753293"/>
            <a:ext cx="8229600" cy="826125"/>
          </a:xfrm>
        </p:spPr>
        <p:txBody>
          <a:bodyPr/>
          <a:lstStyle/>
          <a:p>
            <a:r>
              <a:rPr lang="en-US" b="1" dirty="0">
                <a:solidFill>
                  <a:prstClr val="black"/>
                </a:solidFill>
              </a:rPr>
              <a:t>Global Environmental Issues</a:t>
            </a:r>
            <a:endParaRPr lang="en-US" sz="3200" b="1" dirty="0">
              <a:latin typeface="+mj-lt"/>
            </a:endParaRPr>
          </a:p>
        </p:txBody>
      </p:sp>
      <p:sp>
        <p:nvSpPr>
          <p:cNvPr id="8" name="Footer Placeholder 7"/>
          <p:cNvSpPr>
            <a:spLocks noGrp="1"/>
          </p:cNvSpPr>
          <p:nvPr>
            <p:ph type="ftr" sz="quarter" idx="3"/>
          </p:nvPr>
        </p:nvSpPr>
        <p:spPr/>
        <p:txBody>
          <a:bodyPr/>
          <a:lstStyle/>
          <a:p>
            <a:r>
              <a:rPr lang="en-US" dirty="0"/>
              <a:t>Copyright © 2017 John Wiley &amp; Sons, Inc. All rights reserved.</a:t>
            </a:r>
          </a:p>
        </p:txBody>
      </p:sp>
      <p:pic>
        <p:nvPicPr>
          <p:cNvPr id="9" name="Picture 8" descr="berg4_fig_01_07_04.jpg"/>
          <p:cNvPicPr>
            <a:picLocks noChangeAspect="1"/>
          </p:cNvPicPr>
          <p:nvPr/>
        </p:nvPicPr>
        <p:blipFill>
          <a:blip r:embed="rId2"/>
          <a:stretch>
            <a:fillRect/>
          </a:stretch>
        </p:blipFill>
        <p:spPr>
          <a:xfrm>
            <a:off x="4676317" y="2104896"/>
            <a:ext cx="4250372" cy="3715360"/>
          </a:xfrm>
          <a:prstGeom prst="rect">
            <a:avLst/>
          </a:prstGeom>
        </p:spPr>
      </p:pic>
      <p:sp>
        <p:nvSpPr>
          <p:cNvPr id="2" name="Rectangle 1"/>
          <p:cNvSpPr/>
          <p:nvPr/>
        </p:nvSpPr>
        <p:spPr>
          <a:xfrm>
            <a:off x="4779565" y="5935114"/>
            <a:ext cx="4043875" cy="369332"/>
          </a:xfrm>
          <a:prstGeom prst="rect">
            <a:avLst/>
          </a:prstGeom>
        </p:spPr>
        <p:txBody>
          <a:bodyPr wrap="square">
            <a:spAutoFit/>
          </a:bodyPr>
          <a:lstStyle/>
          <a:p>
            <a:r>
              <a:rPr lang="en-US" dirty="0"/>
              <a:t>Polar ice cap melting at accelerated rate</a:t>
            </a:r>
          </a:p>
        </p:txBody>
      </p:sp>
      <p:pic>
        <p:nvPicPr>
          <p:cNvPr id="10" name="Picture 9" descr="geobytes.jpg"/>
          <p:cNvPicPr>
            <a:picLocks noChangeAspect="1"/>
          </p:cNvPicPr>
          <p:nvPr/>
        </p:nvPicPr>
        <p:blipFill>
          <a:blip r:embed="rId3"/>
          <a:stretch>
            <a:fillRect/>
          </a:stretch>
        </p:blipFill>
        <p:spPr>
          <a:xfrm>
            <a:off x="446809" y="1786102"/>
            <a:ext cx="4012197" cy="4706773"/>
          </a:xfrm>
          <a:prstGeom prst="rect">
            <a:avLst/>
          </a:prstGeom>
        </p:spPr>
      </p:pic>
    </p:spTree>
    <p:extLst>
      <p:ext uri="{BB962C8B-B14F-4D97-AF65-F5344CB8AC3E}">
        <p14:creationId xmlns:p14="http://schemas.microsoft.com/office/powerpoint/2010/main" val="1200750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46809" y="753293"/>
            <a:ext cx="8229600" cy="826125"/>
          </a:xfrm>
        </p:spPr>
        <p:txBody>
          <a:bodyPr/>
          <a:lstStyle/>
          <a:p>
            <a:r>
              <a:rPr lang="en-US" b="1" dirty="0">
                <a:solidFill>
                  <a:prstClr val="black"/>
                </a:solidFill>
              </a:rPr>
              <a:t>Global Environmental Issues</a:t>
            </a:r>
            <a:endParaRPr lang="en-US" sz="3200" b="1" dirty="0">
              <a:latin typeface="+mj-lt"/>
            </a:endParaRPr>
          </a:p>
        </p:txBody>
      </p:sp>
      <p:sp>
        <p:nvSpPr>
          <p:cNvPr id="8" name="Footer Placeholder 7"/>
          <p:cNvSpPr>
            <a:spLocks noGrp="1"/>
          </p:cNvSpPr>
          <p:nvPr>
            <p:ph type="ftr" sz="quarter" idx="3"/>
          </p:nvPr>
        </p:nvSpPr>
        <p:spPr/>
        <p:txBody>
          <a:bodyPr/>
          <a:lstStyle/>
          <a:p>
            <a:r>
              <a:rPr lang="en-US" dirty="0"/>
              <a:t>Copyright © 2017 John Wiley &amp; Sons, Inc. All rights reserved.</a:t>
            </a:r>
          </a:p>
        </p:txBody>
      </p:sp>
      <p:sp>
        <p:nvSpPr>
          <p:cNvPr id="2" name="Rectangle 1"/>
          <p:cNvSpPr/>
          <p:nvPr/>
        </p:nvSpPr>
        <p:spPr>
          <a:xfrm>
            <a:off x="2022123" y="6050744"/>
            <a:ext cx="5099754" cy="369332"/>
          </a:xfrm>
          <a:prstGeom prst="rect">
            <a:avLst/>
          </a:prstGeom>
        </p:spPr>
        <p:txBody>
          <a:bodyPr wrap="square">
            <a:spAutoFit/>
          </a:bodyPr>
          <a:lstStyle/>
          <a:p>
            <a:pPr algn="ctr"/>
            <a:r>
              <a:rPr lang="en-US" dirty="0"/>
              <a:t>No corner of the earth is immune to pollution. </a:t>
            </a:r>
          </a:p>
        </p:txBody>
      </p:sp>
      <p:pic>
        <p:nvPicPr>
          <p:cNvPr id="6" name="Picture 5" descr="berg5_fig_01_07_06.jpg"/>
          <p:cNvPicPr>
            <a:picLocks noChangeAspect="1"/>
          </p:cNvPicPr>
          <p:nvPr/>
        </p:nvPicPr>
        <p:blipFill>
          <a:blip r:embed="rId2"/>
          <a:stretch>
            <a:fillRect/>
          </a:stretch>
        </p:blipFill>
        <p:spPr>
          <a:xfrm>
            <a:off x="25237" y="1737603"/>
            <a:ext cx="9087232" cy="4021100"/>
          </a:xfrm>
          <a:prstGeom prst="rect">
            <a:avLst/>
          </a:prstGeom>
        </p:spPr>
      </p:pic>
    </p:spTree>
    <p:extLst>
      <p:ext uri="{BB962C8B-B14F-4D97-AF65-F5344CB8AC3E}">
        <p14:creationId xmlns:p14="http://schemas.microsoft.com/office/powerpoint/2010/main" val="2412774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46809" y="753293"/>
            <a:ext cx="8229600" cy="826125"/>
          </a:xfrm>
        </p:spPr>
        <p:txBody>
          <a:bodyPr/>
          <a:lstStyle/>
          <a:p>
            <a:r>
              <a:rPr lang="en-US" b="1" dirty="0">
                <a:solidFill>
                  <a:prstClr val="black"/>
                </a:solidFill>
              </a:rPr>
              <a:t>Global Environmental Issues</a:t>
            </a:r>
            <a:endParaRPr lang="en-US" sz="3200" b="1" dirty="0">
              <a:latin typeface="+mj-lt"/>
            </a:endParaRPr>
          </a:p>
        </p:txBody>
      </p:sp>
      <p:sp>
        <p:nvSpPr>
          <p:cNvPr id="8" name="Footer Placeholder 7"/>
          <p:cNvSpPr>
            <a:spLocks noGrp="1"/>
          </p:cNvSpPr>
          <p:nvPr>
            <p:ph type="ftr" sz="quarter" idx="3"/>
          </p:nvPr>
        </p:nvSpPr>
        <p:spPr/>
        <p:txBody>
          <a:bodyPr/>
          <a:lstStyle/>
          <a:p>
            <a:r>
              <a:rPr lang="en-US" dirty="0"/>
              <a:t>Copyright © 2017 John Wiley &amp; Sons, Inc. All rights reserved.</a:t>
            </a:r>
          </a:p>
        </p:txBody>
      </p:sp>
      <p:sp>
        <p:nvSpPr>
          <p:cNvPr id="2" name="Rectangle 1"/>
          <p:cNvSpPr/>
          <p:nvPr/>
        </p:nvSpPr>
        <p:spPr>
          <a:xfrm>
            <a:off x="196581" y="5253983"/>
            <a:ext cx="8750839" cy="1323439"/>
          </a:xfrm>
          <a:prstGeom prst="rect">
            <a:avLst/>
          </a:prstGeom>
        </p:spPr>
        <p:txBody>
          <a:bodyPr wrap="square">
            <a:spAutoFit/>
          </a:bodyPr>
          <a:lstStyle/>
          <a:p>
            <a:r>
              <a:rPr lang="en-US" sz="1600" dirty="0"/>
              <a:t>First noticed in the mid-1980’s the springtime “ozone hole” over the Antarctic continues to grow.  Restricting chlorofluorocarbons (CFCs) and other ozone depleting chemicals have begun to level the rate of depletion.</a:t>
            </a:r>
            <a:br>
              <a:rPr lang="en-US" sz="1600" dirty="0"/>
            </a:br>
            <a:r>
              <a:rPr lang="en-US" sz="1600" dirty="0"/>
              <a:t>Stratospheric ozone shields the Earth from the sun’s ultraviolet radiation. Thinning of this protective layer can have devastating effects on Earth’s biological functions.</a:t>
            </a:r>
          </a:p>
        </p:txBody>
      </p:sp>
      <p:sp>
        <p:nvSpPr>
          <p:cNvPr id="4" name="Rectangle 3"/>
          <p:cNvSpPr/>
          <p:nvPr/>
        </p:nvSpPr>
        <p:spPr>
          <a:xfrm>
            <a:off x="3005496" y="1571152"/>
            <a:ext cx="3133008" cy="523220"/>
          </a:xfrm>
          <a:prstGeom prst="rect">
            <a:avLst/>
          </a:prstGeom>
        </p:spPr>
        <p:txBody>
          <a:bodyPr wrap="square">
            <a:spAutoFit/>
          </a:bodyPr>
          <a:lstStyle/>
          <a:p>
            <a:pPr algn="ctr"/>
            <a:r>
              <a:rPr lang="en-US" sz="2800" dirty="0"/>
              <a:t>Ozone Depletion</a:t>
            </a:r>
            <a:r>
              <a:rPr lang="en-US" sz="2400" dirty="0"/>
              <a:t> </a:t>
            </a:r>
            <a:endParaRPr lang="en-US" sz="2800" dirty="0"/>
          </a:p>
        </p:txBody>
      </p:sp>
      <p:pic>
        <p:nvPicPr>
          <p:cNvPr id="7" name="Picture 6" descr="berg5_fig_01_07_07.jpg"/>
          <p:cNvPicPr>
            <a:picLocks noChangeAspect="1"/>
          </p:cNvPicPr>
          <p:nvPr/>
        </p:nvPicPr>
        <p:blipFill>
          <a:blip r:embed="rId2"/>
          <a:stretch>
            <a:fillRect/>
          </a:stretch>
        </p:blipFill>
        <p:spPr>
          <a:xfrm>
            <a:off x="304800" y="2302866"/>
            <a:ext cx="8534400" cy="2700528"/>
          </a:xfrm>
          <a:prstGeom prst="rect">
            <a:avLst/>
          </a:prstGeom>
        </p:spPr>
      </p:pic>
    </p:spTree>
    <p:extLst>
      <p:ext uri="{BB962C8B-B14F-4D97-AF65-F5344CB8AC3E}">
        <p14:creationId xmlns:p14="http://schemas.microsoft.com/office/powerpoint/2010/main" val="1628258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8788" y="738226"/>
            <a:ext cx="8229600" cy="785776"/>
          </a:xfrm>
        </p:spPr>
        <p:txBody>
          <a:bodyPr/>
          <a:lstStyle/>
          <a:p>
            <a:pPr eaLnBrk="1" hangingPunct="1"/>
            <a:r>
              <a:rPr lang="en-US" b="1" dirty="0">
                <a:latin typeface="+mj-lt"/>
              </a:rPr>
              <a:t>Environmental Science</a:t>
            </a:r>
          </a:p>
        </p:txBody>
      </p:sp>
      <p:sp>
        <p:nvSpPr>
          <p:cNvPr id="3" name="Content Placeholder 2"/>
          <p:cNvSpPr>
            <a:spLocks noGrp="1"/>
          </p:cNvSpPr>
          <p:nvPr>
            <p:ph sz="half" idx="1"/>
          </p:nvPr>
        </p:nvSpPr>
        <p:spPr>
          <a:xfrm>
            <a:off x="276171" y="1702070"/>
            <a:ext cx="8594834" cy="5082358"/>
          </a:xfrm>
        </p:spPr>
        <p:txBody>
          <a:bodyPr rtlCol="0">
            <a:normAutofit lnSpcReduction="10000"/>
          </a:bodyPr>
          <a:lstStyle/>
          <a:p>
            <a:pPr eaLnBrk="1" fontAlgn="auto" hangingPunct="1">
              <a:spcAft>
                <a:spcPts val="0"/>
              </a:spcAft>
              <a:defRPr/>
            </a:pPr>
            <a:r>
              <a:rPr lang="en-US" sz="3000" dirty="0">
                <a:latin typeface="+mn-lt"/>
              </a:rPr>
              <a:t>Interdisciplinary study of humanity’s relationship with other organisms and the physical environment</a:t>
            </a:r>
          </a:p>
          <a:p>
            <a:pPr lvl="1" eaLnBrk="1" fontAlgn="auto" hangingPunct="1">
              <a:spcAft>
                <a:spcPts val="0"/>
              </a:spcAft>
              <a:defRPr/>
            </a:pPr>
            <a:r>
              <a:rPr lang="en-US" sz="2700" dirty="0"/>
              <a:t>C</a:t>
            </a:r>
            <a:r>
              <a:rPr lang="en-US" sz="2700" dirty="0">
                <a:latin typeface="+mn-lt"/>
              </a:rPr>
              <a:t>ombines information from many fields</a:t>
            </a:r>
          </a:p>
          <a:p>
            <a:pPr lvl="2" eaLnBrk="1" fontAlgn="auto" hangingPunct="1">
              <a:spcAft>
                <a:spcPts val="0"/>
              </a:spcAft>
              <a:defRPr/>
            </a:pPr>
            <a:r>
              <a:rPr lang="en-US" sz="2100" dirty="0">
                <a:latin typeface="+mn-lt"/>
              </a:rPr>
              <a:t>Biology, physics, geology, geography, chemistry, economics, sociology (including demography), cultural anthropology, agriculture, engineering, law, politics, and ethics.</a:t>
            </a:r>
          </a:p>
          <a:p>
            <a:pPr lvl="1" eaLnBrk="1" fontAlgn="auto" hangingPunct="1">
              <a:spcAft>
                <a:spcPts val="0"/>
              </a:spcAft>
              <a:defRPr/>
            </a:pPr>
            <a:r>
              <a:rPr lang="en-US" sz="2700" dirty="0">
                <a:latin typeface="+mn-lt"/>
              </a:rPr>
              <a:t>Ecology is a basic tool of environmental science</a:t>
            </a:r>
          </a:p>
          <a:p>
            <a:pPr lvl="2">
              <a:defRPr/>
            </a:pPr>
            <a:r>
              <a:rPr lang="en-US" sz="2300" dirty="0"/>
              <a:t>The study of interrelationships between organisms and the environment</a:t>
            </a:r>
            <a:endParaRPr lang="en-US" sz="2300" dirty="0">
              <a:latin typeface="+mn-lt"/>
            </a:endParaRPr>
          </a:p>
          <a:p>
            <a:pPr lvl="1" eaLnBrk="1" fontAlgn="auto" hangingPunct="1">
              <a:spcAft>
                <a:spcPts val="0"/>
              </a:spcAft>
              <a:defRPr/>
            </a:pPr>
            <a:r>
              <a:rPr lang="en-US" sz="2700" dirty="0">
                <a:latin typeface="+mn-lt"/>
              </a:rPr>
              <a:t>Atmospheric science</a:t>
            </a:r>
          </a:p>
          <a:p>
            <a:pPr lvl="1" eaLnBrk="1" fontAlgn="auto" hangingPunct="1">
              <a:spcAft>
                <a:spcPts val="0"/>
              </a:spcAft>
              <a:defRPr/>
            </a:pPr>
            <a:r>
              <a:rPr lang="en-US" sz="2700" dirty="0">
                <a:latin typeface="+mn-lt"/>
              </a:rPr>
              <a:t>Environmental chemistry</a:t>
            </a:r>
          </a:p>
          <a:p>
            <a:pPr lvl="1" eaLnBrk="1" fontAlgn="auto" hangingPunct="1">
              <a:spcAft>
                <a:spcPts val="0"/>
              </a:spcAft>
              <a:defRPr/>
            </a:pPr>
            <a:r>
              <a:rPr lang="en-US" sz="2700" dirty="0">
                <a:latin typeface="+mn-lt"/>
              </a:rPr>
              <a:t>Geosciences</a:t>
            </a:r>
            <a:endParaRPr lang="en-US" dirty="0">
              <a:latin typeface="+mn-lt"/>
            </a:endParaRPr>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1761625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693682"/>
            <a:ext cx="9144000" cy="826727"/>
          </a:xfrm>
        </p:spPr>
        <p:txBody>
          <a:bodyPr/>
          <a:lstStyle/>
          <a:p>
            <a:pPr algn="ctr"/>
            <a:r>
              <a:rPr lang="en-US" sz="4400" dirty="0"/>
              <a:t>The Goals of Environmental Science</a:t>
            </a:r>
          </a:p>
        </p:txBody>
      </p:sp>
      <p:sp>
        <p:nvSpPr>
          <p:cNvPr id="36868" name="Text Placeholder 3"/>
          <p:cNvSpPr>
            <a:spLocks noGrp="1"/>
          </p:cNvSpPr>
          <p:nvPr>
            <p:ph type="body" sz="half" idx="2"/>
          </p:nvPr>
        </p:nvSpPr>
        <p:spPr>
          <a:xfrm>
            <a:off x="553978" y="2037134"/>
            <a:ext cx="8036044" cy="3480797"/>
          </a:xfrm>
        </p:spPr>
        <p:txBody>
          <a:bodyPr/>
          <a:lstStyle/>
          <a:p>
            <a:pPr marL="287338" indent="-287338">
              <a:buFont typeface="Arial" pitchFamily="34" charset="0"/>
              <a:buChar char="•"/>
            </a:pPr>
            <a:r>
              <a:rPr lang="en-US" sz="2800" dirty="0"/>
              <a:t>Establish general principles about how the natural world functions</a:t>
            </a:r>
          </a:p>
          <a:p>
            <a:pPr marL="287338" indent="-287338">
              <a:buFont typeface="Arial" pitchFamily="34" charset="0"/>
              <a:buChar char="•"/>
            </a:pPr>
            <a:r>
              <a:rPr lang="en-US" sz="2800" dirty="0"/>
              <a:t>Develop viable solutions to environmental problems</a:t>
            </a:r>
          </a:p>
          <a:p>
            <a:pPr marL="287338" indent="-287338">
              <a:buFont typeface="Arial" pitchFamily="34" charset="0"/>
              <a:buChar char="•"/>
            </a:pPr>
            <a:r>
              <a:rPr lang="en-US" sz="2800" dirty="0"/>
              <a:t>Identify, understand, and solve problems that we as a society have created</a:t>
            </a:r>
          </a:p>
          <a:p>
            <a:pPr marL="287338" indent="-287338">
              <a:buFont typeface="Arial" pitchFamily="34" charset="0"/>
              <a:buChar char="•"/>
            </a:pPr>
            <a:r>
              <a:rPr lang="en-US" sz="2800" dirty="0"/>
              <a:t>Focus on solving problems based on scientific knowledge</a:t>
            </a:r>
            <a:endParaRPr lang="en-US" dirty="0"/>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136451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32964"/>
            <a:ext cx="8229600" cy="635381"/>
          </a:xfrm>
        </p:spPr>
        <p:txBody>
          <a:bodyPr/>
          <a:lstStyle/>
          <a:p>
            <a:pPr eaLnBrk="1" hangingPunct="1"/>
            <a:r>
              <a:rPr lang="en-US" b="1" dirty="0">
                <a:latin typeface="+mn-lt"/>
              </a:rPr>
              <a:t>Science as a Process</a:t>
            </a:r>
          </a:p>
        </p:txBody>
      </p:sp>
      <p:sp>
        <p:nvSpPr>
          <p:cNvPr id="37891" name="Content Placeholder 1"/>
          <p:cNvSpPr>
            <a:spLocks noGrp="1"/>
          </p:cNvSpPr>
          <p:nvPr>
            <p:ph sz="half" idx="1"/>
          </p:nvPr>
        </p:nvSpPr>
        <p:spPr>
          <a:xfrm>
            <a:off x="380999" y="1731353"/>
            <a:ext cx="8111359" cy="4679957"/>
          </a:xfrm>
        </p:spPr>
        <p:txBody>
          <a:bodyPr/>
          <a:lstStyle/>
          <a:p>
            <a:r>
              <a:rPr lang="en-US" dirty="0">
                <a:latin typeface="+mn-lt"/>
              </a:rPr>
              <a:t>Solutions to environmental problems require comprehensive scientific information and evaluation</a:t>
            </a:r>
          </a:p>
          <a:p>
            <a:pPr lvl="1"/>
            <a:r>
              <a:rPr lang="en-US" dirty="0">
                <a:latin typeface="+mn-lt"/>
              </a:rPr>
              <a:t>Science is a body of knowledge AND a systematic process</a:t>
            </a:r>
          </a:p>
          <a:p>
            <a:pPr lvl="1"/>
            <a:r>
              <a:rPr lang="en-US" sz="2300" dirty="0">
                <a:latin typeface="+mn-lt"/>
              </a:rPr>
              <a:t>Science involves data collection and analysis/interpretation</a:t>
            </a:r>
          </a:p>
          <a:p>
            <a:pPr lvl="1"/>
            <a:r>
              <a:rPr lang="en-US" sz="2300" dirty="0"/>
              <a:t>Science is </a:t>
            </a:r>
            <a:r>
              <a:rPr lang="en-US" sz="2300" i="1" dirty="0"/>
              <a:t>not</a:t>
            </a:r>
            <a:r>
              <a:rPr lang="en-US" sz="2300" dirty="0"/>
              <a:t> based on faith, emotion, or intuition</a:t>
            </a:r>
          </a:p>
          <a:p>
            <a:pPr lvl="1"/>
            <a:r>
              <a:rPr lang="en-US" sz="2300" dirty="0">
                <a:latin typeface="+mn-lt"/>
              </a:rPr>
              <a:t>Scientific observations and experiments must be repeatable and produce consistent data to be considered valid</a:t>
            </a:r>
          </a:p>
          <a:p>
            <a:pPr lvl="1"/>
            <a:r>
              <a:rPr lang="en-US" sz="2300" dirty="0"/>
              <a:t>Careful scrutiny by other scientists always part of the scientific process</a:t>
            </a:r>
          </a:p>
          <a:p>
            <a:pPr lvl="1"/>
            <a:r>
              <a:rPr lang="en-US" sz="2300" dirty="0">
                <a:latin typeface="+mn-lt"/>
              </a:rPr>
              <a:t>Scientific understanding changes over time, as new </a:t>
            </a:r>
            <a:r>
              <a:rPr lang="en-US" sz="2300" dirty="0"/>
              <a:t>experiments </a:t>
            </a:r>
            <a:r>
              <a:rPr lang="en-US" sz="2300" dirty="0">
                <a:latin typeface="+mn-lt"/>
              </a:rPr>
              <a:t>and new</a:t>
            </a:r>
            <a:r>
              <a:rPr lang="en-US" sz="2300" dirty="0"/>
              <a:t> data</a:t>
            </a:r>
            <a:r>
              <a:rPr lang="en-US" sz="2300" dirty="0">
                <a:latin typeface="+mn-lt"/>
              </a:rPr>
              <a:t> are undertaken and gathered</a:t>
            </a:r>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240044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7"/>
          <p:cNvSpPr>
            <a:spLocks noGrp="1"/>
          </p:cNvSpPr>
          <p:nvPr>
            <p:ph type="title"/>
          </p:nvPr>
        </p:nvSpPr>
        <p:spPr>
          <a:xfrm>
            <a:off x="0" y="758481"/>
            <a:ext cx="9144000" cy="789764"/>
          </a:xfrm>
        </p:spPr>
        <p:txBody>
          <a:bodyPr/>
          <a:lstStyle/>
          <a:p>
            <a:r>
              <a:rPr lang="en-US" b="1" dirty="0">
                <a:latin typeface="+mj-lt"/>
              </a:rPr>
              <a:t>Human Impacts on the Environment</a:t>
            </a:r>
            <a:endParaRPr lang="en-US" sz="4000" b="1" dirty="0">
              <a:latin typeface="+mj-lt"/>
            </a:endParaRPr>
          </a:p>
        </p:txBody>
      </p:sp>
      <p:sp>
        <p:nvSpPr>
          <p:cNvPr id="20483" name="Content Placeholder 8"/>
          <p:cNvSpPr>
            <a:spLocks noGrp="1"/>
          </p:cNvSpPr>
          <p:nvPr>
            <p:ph sz="half" idx="1"/>
          </p:nvPr>
        </p:nvSpPr>
        <p:spPr>
          <a:xfrm>
            <a:off x="188728" y="1869005"/>
            <a:ext cx="8766544" cy="4718463"/>
          </a:xfrm>
        </p:spPr>
        <p:txBody>
          <a:bodyPr/>
          <a:lstStyle/>
          <a:p>
            <a:pPr>
              <a:buFont typeface="Arial" pitchFamily="34" charset="0"/>
              <a:buChar char="•"/>
            </a:pPr>
            <a:r>
              <a:rPr lang="en-US" dirty="0"/>
              <a:t>Earth’s human population exceeded 7.3 billion in 2015</a:t>
            </a:r>
          </a:p>
          <a:p>
            <a:pPr lvl="1"/>
            <a:r>
              <a:rPr lang="en-US" sz="2200" dirty="0">
                <a:solidFill>
                  <a:srgbClr val="000000"/>
                </a:solidFill>
              </a:rPr>
              <a:t>In 1960 = 3 billion; 1975 = 4 billion; 1987 = 5 billion</a:t>
            </a:r>
            <a:br>
              <a:rPr lang="en-US" sz="2200" dirty="0">
                <a:solidFill>
                  <a:srgbClr val="000000"/>
                </a:solidFill>
              </a:rPr>
            </a:br>
            <a:endParaRPr lang="en-US" sz="1000" dirty="0">
              <a:solidFill>
                <a:srgbClr val="000000"/>
              </a:solidFill>
            </a:endParaRPr>
          </a:p>
          <a:p>
            <a:pPr>
              <a:buFont typeface="Arial" pitchFamily="34" charset="0"/>
              <a:buChar char="•"/>
            </a:pPr>
            <a:r>
              <a:rPr lang="en-US" sz="2600" dirty="0">
                <a:solidFill>
                  <a:srgbClr val="000000"/>
                </a:solidFill>
              </a:rPr>
              <a:t>World population may stabilize by the end of the 21</a:t>
            </a:r>
            <a:r>
              <a:rPr lang="en-US" sz="2600" baseline="30000" dirty="0">
                <a:solidFill>
                  <a:srgbClr val="000000"/>
                </a:solidFill>
              </a:rPr>
              <a:t>st</a:t>
            </a:r>
            <a:r>
              <a:rPr lang="en-US" sz="2600" dirty="0">
                <a:solidFill>
                  <a:srgbClr val="000000"/>
                </a:solidFill>
              </a:rPr>
              <a:t> century</a:t>
            </a:r>
          </a:p>
          <a:p>
            <a:pPr lvl="1"/>
            <a:r>
              <a:rPr lang="en-US" sz="2200" dirty="0">
                <a:solidFill>
                  <a:srgbClr val="000000"/>
                </a:solidFill>
              </a:rPr>
              <a:t>Population experts project anywhere from 7.7 to 10.6 billion, depending on how rapidly the fertility rate decreases</a:t>
            </a:r>
          </a:p>
          <a:p>
            <a:pPr lvl="1"/>
            <a:r>
              <a:rPr lang="en-US" sz="2200" dirty="0">
                <a:solidFill>
                  <a:srgbClr val="000000"/>
                </a:solidFill>
              </a:rPr>
              <a:t>Current </a:t>
            </a:r>
            <a:r>
              <a:rPr lang="en-US" sz="2200" i="1" dirty="0">
                <a:solidFill>
                  <a:srgbClr val="000000"/>
                </a:solidFill>
              </a:rPr>
              <a:t>average</a:t>
            </a:r>
            <a:r>
              <a:rPr lang="en-US" sz="2200" dirty="0">
                <a:solidFill>
                  <a:srgbClr val="000000"/>
                </a:solidFill>
              </a:rPr>
              <a:t> fertility rate worldwide is 2.5 children per woman</a:t>
            </a:r>
          </a:p>
          <a:p>
            <a:pPr lvl="1"/>
            <a:r>
              <a:rPr lang="en-US" sz="2200" dirty="0">
                <a:solidFill>
                  <a:srgbClr val="000000"/>
                </a:solidFill>
              </a:rPr>
              <a:t>Fertility rates vary: 1.7 in highly developed countries compared to 4.5 in some of the least developed countries</a:t>
            </a:r>
          </a:p>
          <a:p>
            <a:pPr lvl="1"/>
            <a:r>
              <a:rPr lang="en-US" sz="2200" dirty="0">
                <a:solidFill>
                  <a:srgbClr val="000000"/>
                </a:solidFill>
              </a:rPr>
              <a:t>Even with most countries’ active involvement with family planning, population growth rates take time to change</a:t>
            </a:r>
          </a:p>
          <a:p>
            <a:pPr marL="457200" lvl="1" indent="0">
              <a:buNone/>
            </a:pPr>
            <a:endParaRPr lang="en-US" sz="2200" dirty="0">
              <a:solidFill>
                <a:srgbClr val="000000"/>
              </a:solidFill>
            </a:endParaRPr>
          </a:p>
          <a:p>
            <a:pPr lvl="1"/>
            <a:endParaRPr lang="en-US" sz="2200" dirty="0">
              <a:solidFill>
                <a:srgbClr val="000000"/>
              </a:solidFill>
            </a:endParaRPr>
          </a:p>
        </p:txBody>
      </p:sp>
      <p:sp>
        <p:nvSpPr>
          <p:cNvPr id="6" name="Footer Placeholder 5"/>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2177250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erg4_fig_01_10_02.jpg"/>
          <p:cNvPicPr>
            <a:picLocks noChangeAspect="1"/>
          </p:cNvPicPr>
          <p:nvPr/>
        </p:nvPicPr>
        <p:blipFill>
          <a:blip r:embed="rId3"/>
          <a:stretch>
            <a:fillRect/>
          </a:stretch>
        </p:blipFill>
        <p:spPr>
          <a:xfrm>
            <a:off x="4298732" y="1564174"/>
            <a:ext cx="4582614" cy="5131707"/>
          </a:xfrm>
          <a:prstGeom prst="rect">
            <a:avLst/>
          </a:prstGeom>
        </p:spPr>
      </p:pic>
      <p:sp>
        <p:nvSpPr>
          <p:cNvPr id="38914" name="Title 1"/>
          <p:cNvSpPr>
            <a:spLocks noGrp="1"/>
          </p:cNvSpPr>
          <p:nvPr>
            <p:ph type="title"/>
          </p:nvPr>
        </p:nvSpPr>
        <p:spPr>
          <a:xfrm>
            <a:off x="460993" y="732871"/>
            <a:ext cx="8229600" cy="707047"/>
          </a:xfrm>
        </p:spPr>
        <p:txBody>
          <a:bodyPr/>
          <a:lstStyle/>
          <a:p>
            <a:r>
              <a:rPr lang="en-US" b="1" dirty="0"/>
              <a:t>Science as a Process</a:t>
            </a:r>
            <a:br>
              <a:rPr lang="en-US" dirty="0"/>
            </a:br>
            <a:endParaRPr lang="en-US" dirty="0"/>
          </a:p>
        </p:txBody>
      </p:sp>
      <p:sp>
        <p:nvSpPr>
          <p:cNvPr id="38915" name="Content Placeholder 2"/>
          <p:cNvSpPr>
            <a:spLocks noGrp="1"/>
          </p:cNvSpPr>
          <p:nvPr>
            <p:ph sz="half" idx="1"/>
          </p:nvPr>
        </p:nvSpPr>
        <p:spPr>
          <a:xfrm>
            <a:off x="105104" y="1974741"/>
            <a:ext cx="4383610" cy="3835400"/>
          </a:xfrm>
        </p:spPr>
        <p:txBody>
          <a:bodyPr/>
          <a:lstStyle/>
          <a:p>
            <a:pPr>
              <a:lnSpc>
                <a:spcPct val="90000"/>
              </a:lnSpc>
              <a:buFont typeface="Arial" pitchFamily="34" charset="0"/>
              <a:buChar char="•"/>
            </a:pPr>
            <a:r>
              <a:rPr lang="en-US" dirty="0"/>
              <a:t>The Scientific Method:</a:t>
            </a:r>
          </a:p>
          <a:p>
            <a:pPr lvl="1">
              <a:lnSpc>
                <a:spcPct val="90000"/>
              </a:lnSpc>
              <a:buFont typeface="Calibri" panose="020F0502020204030204" pitchFamily="34" charset="0"/>
              <a:buChar char="–"/>
            </a:pPr>
            <a:r>
              <a:rPr lang="en-US" dirty="0">
                <a:latin typeface="+mn-lt"/>
              </a:rPr>
              <a:t>The way a scientist approaches a problem, by formulating a hypothesis and then testing it</a:t>
            </a:r>
          </a:p>
          <a:p>
            <a:pPr lvl="1">
              <a:lnSpc>
                <a:spcPct val="90000"/>
              </a:lnSpc>
              <a:buFont typeface="Calibri" panose="020F0502020204030204" pitchFamily="34" charset="0"/>
              <a:buChar char="–"/>
            </a:pPr>
            <a:r>
              <a:rPr lang="en-US" dirty="0"/>
              <a:t>Five steps (see chart)</a:t>
            </a:r>
            <a:endParaRPr lang="en-US" dirty="0">
              <a:latin typeface="+mn-lt"/>
            </a:endParaRPr>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2918554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728130"/>
            <a:ext cx="8229600" cy="725214"/>
          </a:xfrm>
        </p:spPr>
        <p:txBody>
          <a:bodyPr/>
          <a:lstStyle/>
          <a:p>
            <a:r>
              <a:rPr lang="en-US" b="1" dirty="0"/>
              <a:t>Science as a Process</a:t>
            </a:r>
            <a:endParaRPr lang="en-US" b="1" dirty="0">
              <a:latin typeface="+mj-lt"/>
            </a:endParaRPr>
          </a:p>
        </p:txBody>
      </p:sp>
      <p:sp>
        <p:nvSpPr>
          <p:cNvPr id="39939" name="Content Placeholder 2"/>
          <p:cNvSpPr>
            <a:spLocks noGrp="1"/>
          </p:cNvSpPr>
          <p:nvPr>
            <p:ph sz="half" idx="1"/>
          </p:nvPr>
        </p:nvSpPr>
        <p:spPr>
          <a:xfrm>
            <a:off x="299544" y="1710128"/>
            <a:ext cx="8544911" cy="4525963"/>
          </a:xfrm>
        </p:spPr>
        <p:txBody>
          <a:bodyPr/>
          <a:lstStyle/>
          <a:p>
            <a:pPr eaLnBrk="1" hangingPunct="1">
              <a:lnSpc>
                <a:spcPct val="90000"/>
              </a:lnSpc>
            </a:pPr>
            <a:r>
              <a:rPr lang="en-US" sz="3000" dirty="0">
                <a:latin typeface="+mn-lt"/>
              </a:rPr>
              <a:t>The importance of prediction:</a:t>
            </a:r>
          </a:p>
          <a:p>
            <a:pPr lvl="1">
              <a:lnSpc>
                <a:spcPct val="90000"/>
              </a:lnSpc>
            </a:pPr>
            <a:r>
              <a:rPr lang="en-US" sz="2200" dirty="0">
                <a:latin typeface="+mn-lt"/>
              </a:rPr>
              <a:t>Scientists formulate hypotheses based on what </a:t>
            </a:r>
            <a:r>
              <a:rPr lang="en-US" sz="2200" dirty="0"/>
              <a:t>they think </a:t>
            </a:r>
            <a:r>
              <a:rPr lang="en-US" sz="2200" dirty="0">
                <a:latin typeface="+mn-lt"/>
              </a:rPr>
              <a:t>to be true based on prior scientific work</a:t>
            </a:r>
          </a:p>
          <a:p>
            <a:pPr lvl="2">
              <a:lnSpc>
                <a:spcPct val="90000"/>
              </a:lnSpc>
            </a:pPr>
            <a:r>
              <a:rPr lang="en-US" dirty="0"/>
              <a:t>Hypotheses are predictions that can be tested by experimentation</a:t>
            </a:r>
          </a:p>
          <a:p>
            <a:pPr lvl="2">
              <a:lnSpc>
                <a:spcPct val="90000"/>
              </a:lnSpc>
            </a:pPr>
            <a:r>
              <a:rPr lang="en-US" dirty="0"/>
              <a:t>Try to test one variable at a time and hold other constant </a:t>
            </a:r>
          </a:p>
          <a:p>
            <a:pPr lvl="2">
              <a:lnSpc>
                <a:spcPct val="90000"/>
              </a:lnSpc>
            </a:pPr>
            <a:r>
              <a:rPr lang="en-US" dirty="0"/>
              <a:t>Experimental group vs. control group </a:t>
            </a:r>
          </a:p>
          <a:p>
            <a:pPr lvl="2">
              <a:lnSpc>
                <a:spcPct val="90000"/>
              </a:lnSpc>
            </a:pPr>
            <a:r>
              <a:rPr lang="en-US" dirty="0"/>
              <a:t>May lead to a theory</a:t>
            </a:r>
          </a:p>
          <a:p>
            <a:pPr lvl="1">
              <a:lnSpc>
                <a:spcPct val="90000"/>
              </a:lnSpc>
            </a:pPr>
            <a:r>
              <a:rPr lang="en-US" sz="2200" dirty="0"/>
              <a:t>Theories are an integrated explanation of numerous hypotheses</a:t>
            </a:r>
          </a:p>
          <a:p>
            <a:pPr lvl="2">
              <a:lnSpc>
                <a:spcPct val="90000"/>
              </a:lnSpc>
            </a:pPr>
            <a:r>
              <a:rPr lang="en-US" dirty="0"/>
              <a:t>Each included hypothesis is supported by many observations and experiments</a:t>
            </a:r>
          </a:p>
          <a:p>
            <a:pPr lvl="2">
              <a:lnSpc>
                <a:spcPct val="90000"/>
              </a:lnSpc>
            </a:pPr>
            <a:r>
              <a:rPr lang="en-US" dirty="0"/>
              <a:t>Theories clarify and simplify our understanding of the natural world</a:t>
            </a:r>
          </a:p>
          <a:p>
            <a:pPr lvl="1">
              <a:lnSpc>
                <a:spcPct val="90000"/>
              </a:lnSpc>
            </a:pPr>
            <a:r>
              <a:rPr lang="en-US" sz="2200" dirty="0"/>
              <a:t>Unfortunately, many environmental science questions are not able to be formulated as testable hypotheses</a:t>
            </a:r>
          </a:p>
          <a:p>
            <a:pPr lvl="1" eaLnBrk="1" hangingPunct="1">
              <a:lnSpc>
                <a:spcPct val="90000"/>
              </a:lnSpc>
            </a:pPr>
            <a:endParaRPr lang="en-US" sz="2600" dirty="0"/>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3021383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6067"/>
            <a:ext cx="9144000" cy="767969"/>
          </a:xfrm>
        </p:spPr>
        <p:txBody>
          <a:bodyPr rtlCol="0">
            <a:normAutofit fontScale="90000"/>
          </a:bodyPr>
          <a:lstStyle/>
          <a:p>
            <a:pPr eaLnBrk="1" fontAlgn="auto" hangingPunct="1">
              <a:spcAft>
                <a:spcPts val="0"/>
              </a:spcAft>
              <a:defRPr/>
            </a:pPr>
            <a:r>
              <a:rPr lang="en-US" b="1" dirty="0">
                <a:latin typeface="+mj-lt"/>
              </a:rPr>
              <a:t>How We Handle Environmental Problems</a:t>
            </a:r>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sp>
        <p:nvSpPr>
          <p:cNvPr id="70659" name="Content Placeholder 2"/>
          <p:cNvSpPr>
            <a:spLocks noGrp="1"/>
          </p:cNvSpPr>
          <p:nvPr>
            <p:ph sz="half" idx="1"/>
          </p:nvPr>
        </p:nvSpPr>
        <p:spPr>
          <a:xfrm>
            <a:off x="300269" y="1879601"/>
            <a:ext cx="8132531" cy="4267199"/>
          </a:xfrm>
        </p:spPr>
        <p:txBody>
          <a:bodyPr wrap="square">
            <a:normAutofit/>
          </a:bodyPr>
          <a:lstStyle/>
          <a:p>
            <a:pPr marL="514350" indent="-457200">
              <a:spcBef>
                <a:spcPts val="400"/>
              </a:spcBef>
              <a:defRPr/>
            </a:pPr>
            <a:r>
              <a:rPr lang="en-US" dirty="0">
                <a:latin typeface="+mn-lt"/>
              </a:rPr>
              <a:t>There are five stages in addressing environmental problems</a:t>
            </a:r>
          </a:p>
          <a:p>
            <a:pPr marL="1314450" lvl="2" indent="-400050">
              <a:spcBef>
                <a:spcPts val="400"/>
              </a:spcBef>
              <a:buFont typeface="+mj-lt"/>
              <a:buAutoNum type="arabicPeriod"/>
              <a:defRPr/>
            </a:pPr>
            <a:r>
              <a:rPr lang="en-US" sz="2600" dirty="0"/>
              <a:t>Scientific assessment</a:t>
            </a:r>
          </a:p>
          <a:p>
            <a:pPr marL="1314450" lvl="2" indent="-400050">
              <a:spcBef>
                <a:spcPts val="400"/>
              </a:spcBef>
              <a:buFont typeface="+mj-lt"/>
              <a:buAutoNum type="arabicPeriod"/>
              <a:defRPr/>
            </a:pPr>
            <a:r>
              <a:rPr lang="en-US" sz="2600" dirty="0"/>
              <a:t>Risk analysis</a:t>
            </a:r>
          </a:p>
          <a:p>
            <a:pPr marL="1314450" lvl="2" indent="-400050">
              <a:spcBef>
                <a:spcPts val="400"/>
              </a:spcBef>
              <a:buFont typeface="+mj-lt"/>
              <a:buAutoNum type="arabicPeriod"/>
              <a:defRPr/>
            </a:pPr>
            <a:r>
              <a:rPr lang="en-US" sz="2600" dirty="0"/>
              <a:t>Public engagement</a:t>
            </a:r>
          </a:p>
          <a:p>
            <a:pPr marL="1314450" lvl="2" indent="-400050">
              <a:spcBef>
                <a:spcPts val="400"/>
              </a:spcBef>
              <a:buFont typeface="+mj-lt"/>
              <a:buAutoNum type="arabicPeriod"/>
              <a:defRPr/>
            </a:pPr>
            <a:r>
              <a:rPr lang="en-US" sz="2600" dirty="0"/>
              <a:t>Political considerations</a:t>
            </a:r>
          </a:p>
          <a:p>
            <a:pPr marL="1314450" lvl="2" indent="-400050">
              <a:spcBef>
                <a:spcPts val="400"/>
              </a:spcBef>
              <a:buFont typeface="+mj-lt"/>
              <a:buAutoNum type="arabicPeriod"/>
              <a:defRPr/>
            </a:pPr>
            <a:r>
              <a:rPr lang="en-US" sz="2600" dirty="0"/>
              <a:t>Long-term environmental management</a:t>
            </a:r>
          </a:p>
        </p:txBody>
      </p:sp>
    </p:spTree>
    <p:extLst>
      <p:ext uri="{BB962C8B-B14F-4D97-AF65-F5344CB8AC3E}">
        <p14:creationId xmlns:p14="http://schemas.microsoft.com/office/powerpoint/2010/main" val="1893805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erg4_fig_01_12.jpg"/>
          <p:cNvPicPr>
            <a:picLocks noChangeAspect="1"/>
          </p:cNvPicPr>
          <p:nvPr/>
        </p:nvPicPr>
        <p:blipFill>
          <a:blip r:embed="rId3"/>
          <a:stretch>
            <a:fillRect/>
          </a:stretch>
        </p:blipFill>
        <p:spPr>
          <a:xfrm>
            <a:off x="853635" y="1571223"/>
            <a:ext cx="7436729" cy="5051664"/>
          </a:xfrm>
          <a:prstGeom prst="rect">
            <a:avLst/>
          </a:prstGeom>
        </p:spPr>
      </p:pic>
      <p:sp>
        <p:nvSpPr>
          <p:cNvPr id="2" name="Title 1"/>
          <p:cNvSpPr>
            <a:spLocks noGrp="1"/>
          </p:cNvSpPr>
          <p:nvPr>
            <p:ph type="title"/>
          </p:nvPr>
        </p:nvSpPr>
        <p:spPr>
          <a:xfrm>
            <a:off x="0" y="776067"/>
            <a:ext cx="9144000" cy="695381"/>
          </a:xfrm>
        </p:spPr>
        <p:txBody>
          <a:bodyPr rtlCol="0">
            <a:normAutofit fontScale="90000"/>
          </a:bodyPr>
          <a:lstStyle/>
          <a:p>
            <a:pPr>
              <a:defRPr/>
            </a:pPr>
            <a:r>
              <a:rPr lang="en-US" b="1" dirty="0"/>
              <a:t>How We Handle Environmental Problems</a:t>
            </a:r>
            <a:endParaRPr lang="en-US" b="1" dirty="0">
              <a:latin typeface="+mj-lt"/>
            </a:endParaRPr>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1893805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8788" y="772633"/>
            <a:ext cx="8229600" cy="1143000"/>
          </a:xfrm>
        </p:spPr>
        <p:txBody>
          <a:bodyPr/>
          <a:lstStyle/>
          <a:p>
            <a:pPr eaLnBrk="1" hangingPunct="1"/>
            <a:r>
              <a:rPr lang="en-US" b="1" dirty="0">
                <a:latin typeface="+mj-lt"/>
              </a:rPr>
              <a:t>EnviroDiscovery: NIMBY</a:t>
            </a:r>
          </a:p>
        </p:txBody>
      </p:sp>
      <p:sp>
        <p:nvSpPr>
          <p:cNvPr id="43011" name="Content Placeholder 2"/>
          <p:cNvSpPr>
            <a:spLocks noGrp="1"/>
          </p:cNvSpPr>
          <p:nvPr>
            <p:ph sz="half" idx="1"/>
          </p:nvPr>
        </p:nvSpPr>
        <p:spPr>
          <a:xfrm>
            <a:off x="534987" y="1634067"/>
            <a:ext cx="8194145" cy="5040002"/>
          </a:xfrm>
        </p:spPr>
        <p:txBody>
          <a:bodyPr/>
          <a:lstStyle/>
          <a:p>
            <a:pPr eaLnBrk="1" hangingPunct="1"/>
            <a:r>
              <a:rPr lang="en-US" sz="3000" dirty="0">
                <a:latin typeface="+mn-lt"/>
              </a:rPr>
              <a:t>NIMBY = Not In </a:t>
            </a:r>
            <a:r>
              <a:rPr lang="en-US" sz="3000" dirty="0"/>
              <a:t>M</a:t>
            </a:r>
            <a:r>
              <a:rPr lang="en-US" sz="3000" dirty="0">
                <a:latin typeface="+mn-lt"/>
              </a:rPr>
              <a:t>y </a:t>
            </a:r>
            <a:r>
              <a:rPr lang="en-US" sz="3000" dirty="0"/>
              <a:t>B</a:t>
            </a:r>
            <a:r>
              <a:rPr lang="en-US" sz="3000" dirty="0">
                <a:latin typeface="+mn-lt"/>
              </a:rPr>
              <a:t>ack </a:t>
            </a:r>
            <a:r>
              <a:rPr lang="en-US" sz="3000" dirty="0"/>
              <a:t>Y</a:t>
            </a:r>
            <a:r>
              <a:rPr lang="en-US" sz="3000" dirty="0">
                <a:latin typeface="+mn-lt"/>
              </a:rPr>
              <a:t>ard</a:t>
            </a:r>
          </a:p>
          <a:p>
            <a:pPr eaLnBrk="1" hangingPunct="1"/>
            <a:r>
              <a:rPr lang="en-US" dirty="0"/>
              <a:t>Waste disposal sites are always controversial</a:t>
            </a:r>
          </a:p>
          <a:p>
            <a:pPr lvl="1"/>
            <a:r>
              <a:rPr lang="en-US" sz="2600" dirty="0">
                <a:latin typeface="+mn-lt"/>
              </a:rPr>
              <a:t>Hazardous or dangerous waste sites are especially difficult to site</a:t>
            </a:r>
          </a:p>
          <a:p>
            <a:pPr lvl="1"/>
            <a:r>
              <a:rPr lang="en-US" sz="2600" dirty="0"/>
              <a:t>Frequent failure by developers and public planners to engage residents in decision-making process</a:t>
            </a:r>
            <a:endParaRPr lang="en-US" sz="2600" dirty="0">
              <a:latin typeface="+mn-lt"/>
            </a:endParaRPr>
          </a:p>
          <a:p>
            <a:pPr eaLnBrk="1" hangingPunct="1"/>
            <a:r>
              <a:rPr lang="en-US" dirty="0">
                <a:latin typeface="+mn-lt"/>
              </a:rPr>
              <a:t>Yucca Mountain in Nevada</a:t>
            </a:r>
          </a:p>
          <a:p>
            <a:pPr lvl="1"/>
            <a:r>
              <a:rPr lang="en-US" sz="2600" dirty="0"/>
              <a:t>N</a:t>
            </a:r>
            <a:r>
              <a:rPr lang="en-US" sz="2600" dirty="0">
                <a:latin typeface="+mn-lt"/>
              </a:rPr>
              <a:t>uclear </a:t>
            </a:r>
            <a:r>
              <a:rPr lang="en-US" sz="2600" dirty="0"/>
              <a:t>w</a:t>
            </a:r>
            <a:r>
              <a:rPr lang="en-US" sz="2600" dirty="0">
                <a:latin typeface="+mn-lt"/>
              </a:rPr>
              <a:t>aste</a:t>
            </a:r>
          </a:p>
          <a:p>
            <a:r>
              <a:rPr lang="en-US" dirty="0"/>
              <a:t>More sophisticated approaches to waste disposal siting necessary in future</a:t>
            </a:r>
          </a:p>
          <a:p>
            <a:pPr lvl="1"/>
            <a:endParaRPr lang="en-US" sz="2600" dirty="0">
              <a:latin typeface="+mn-lt"/>
            </a:endParaRPr>
          </a:p>
          <a:p>
            <a:pPr eaLnBrk="1" hangingPunct="1"/>
            <a:endParaRPr lang="en-US" dirty="0"/>
          </a:p>
          <a:p>
            <a:pPr eaLnBrk="1" hangingPunct="1"/>
            <a:endParaRPr lang="en-US" dirty="0"/>
          </a:p>
          <a:p>
            <a:pPr lvl="2" eaLnBrk="1" hangingPunct="1"/>
            <a:endParaRPr lang="en-US" dirty="0"/>
          </a:p>
          <a:p>
            <a:pPr lvl="1" eaLnBrk="1" hangingPunct="1"/>
            <a:endParaRPr lang="en-US" dirty="0"/>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1822941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678691"/>
            <a:ext cx="8229600" cy="1201919"/>
          </a:xfrm>
        </p:spPr>
        <p:txBody>
          <a:bodyPr/>
          <a:lstStyle/>
          <a:p>
            <a:pPr eaLnBrk="1" hangingPunct="1"/>
            <a:r>
              <a:rPr lang="en-US" sz="3600" b="1" dirty="0">
                <a:latin typeface="+mj-lt"/>
              </a:rPr>
              <a:t>Case Study:</a:t>
            </a:r>
            <a:br>
              <a:rPr lang="en-US" sz="3600" b="1" dirty="0">
                <a:latin typeface="+mj-lt"/>
              </a:rPr>
            </a:br>
            <a:r>
              <a:rPr lang="en-US" sz="3600" b="1" dirty="0">
                <a:latin typeface="+mj-lt"/>
              </a:rPr>
              <a:t>The New Orleans Disaster</a:t>
            </a:r>
          </a:p>
        </p:txBody>
      </p:sp>
      <p:sp>
        <p:nvSpPr>
          <p:cNvPr id="3" name="Content Placeholder 2"/>
          <p:cNvSpPr>
            <a:spLocks noGrp="1"/>
          </p:cNvSpPr>
          <p:nvPr>
            <p:ph sz="half" idx="1"/>
          </p:nvPr>
        </p:nvSpPr>
        <p:spPr>
          <a:xfrm>
            <a:off x="78829" y="1880611"/>
            <a:ext cx="4411384" cy="4612264"/>
          </a:xfrm>
        </p:spPr>
        <p:txBody>
          <a:bodyPr rtlCol="0">
            <a:normAutofit/>
          </a:bodyPr>
          <a:lstStyle/>
          <a:p>
            <a:pPr>
              <a:defRPr/>
            </a:pPr>
            <a:r>
              <a:rPr lang="en-US" dirty="0">
                <a:latin typeface="+mn-lt"/>
              </a:rPr>
              <a:t>Hurricane Katrina, August 2005</a:t>
            </a:r>
          </a:p>
          <a:p>
            <a:pPr marL="568325" lvl="1" indent="-222250" eaLnBrk="1" fontAlgn="auto" hangingPunct="1">
              <a:spcAft>
                <a:spcPts val="0"/>
              </a:spcAft>
              <a:defRPr/>
            </a:pPr>
            <a:r>
              <a:rPr lang="en-US" sz="2000" dirty="0">
                <a:latin typeface="+mn-lt"/>
              </a:rPr>
              <a:t>Increased damage due to  human alteration of the natural landscape</a:t>
            </a:r>
          </a:p>
          <a:p>
            <a:pPr marL="568325" lvl="1" indent="-222250" eaLnBrk="1" fontAlgn="auto" hangingPunct="1">
              <a:spcAft>
                <a:spcPts val="0"/>
              </a:spcAft>
              <a:defRPr/>
            </a:pPr>
            <a:r>
              <a:rPr lang="en-US" sz="2000" dirty="0">
                <a:latin typeface="+mn-lt"/>
              </a:rPr>
              <a:t>Man-made canals facilitated </a:t>
            </a:r>
            <a:r>
              <a:rPr lang="en-US" sz="2000" dirty="0">
                <a:latin typeface="+mn-lt"/>
                <a:sym typeface="Wingdings" pitchFamily="2" charset="2"/>
              </a:rPr>
              <a:t>salt water killing marsh vegetation</a:t>
            </a:r>
          </a:p>
          <a:p>
            <a:pPr marL="568325" lvl="1" indent="-222250" eaLnBrk="1" fontAlgn="auto" hangingPunct="1">
              <a:spcAft>
                <a:spcPts val="0"/>
              </a:spcAft>
              <a:defRPr/>
            </a:pPr>
            <a:r>
              <a:rPr lang="en-US" sz="2000" dirty="0">
                <a:latin typeface="+mn-lt"/>
                <a:sym typeface="Wingdings" pitchFamily="2" charset="2"/>
              </a:rPr>
              <a:t>Levees prevented sediment deposition</a:t>
            </a:r>
          </a:p>
          <a:p>
            <a:pPr marL="568325" lvl="1" indent="-222250" eaLnBrk="1" fontAlgn="auto" hangingPunct="1">
              <a:spcAft>
                <a:spcPts val="0"/>
              </a:spcAft>
              <a:defRPr/>
            </a:pPr>
            <a:r>
              <a:rPr lang="en-US" sz="2000" dirty="0">
                <a:latin typeface="+mn-lt"/>
                <a:sym typeface="Wingdings" pitchFamily="2" charset="2"/>
              </a:rPr>
              <a:t>Settlements were built on drained wetlands</a:t>
            </a:r>
          </a:p>
          <a:p>
            <a:pPr marL="568325" lvl="1" indent="-222250" eaLnBrk="1" fontAlgn="auto" hangingPunct="1">
              <a:spcAft>
                <a:spcPts val="0"/>
              </a:spcAft>
              <a:defRPr/>
            </a:pPr>
            <a:r>
              <a:rPr lang="en-US" sz="2000" dirty="0">
                <a:latin typeface="+mn-lt"/>
                <a:sym typeface="Wingdings" pitchFamily="2" charset="2"/>
              </a:rPr>
              <a:t>New Orleans sinking due to lack of bedrock, resulting from resource removal</a:t>
            </a:r>
            <a:endParaRPr lang="en-US" dirty="0"/>
          </a:p>
          <a:p>
            <a:pPr lvl="1" eaLnBrk="1" fontAlgn="auto" hangingPunct="1">
              <a:spcAft>
                <a:spcPts val="0"/>
              </a:spcAft>
              <a:defRPr/>
            </a:pPr>
            <a:endParaRPr lang="en-US" dirty="0"/>
          </a:p>
          <a:p>
            <a:pPr eaLnBrk="1" fontAlgn="auto" hangingPunct="1">
              <a:spcAft>
                <a:spcPts val="0"/>
              </a:spcAft>
              <a:defRPr/>
            </a:pPr>
            <a:endParaRPr lang="en-US" dirty="0"/>
          </a:p>
          <a:p>
            <a:pPr lvl="1" eaLnBrk="1" fontAlgn="auto" hangingPunct="1">
              <a:spcAft>
                <a:spcPts val="0"/>
              </a:spcAft>
              <a:defRPr/>
            </a:pPr>
            <a:endParaRPr lang="en-US" dirty="0"/>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pic>
        <p:nvPicPr>
          <p:cNvPr id="9" name="Picture 8" descr="berg4_figun_01_p23.jpg"/>
          <p:cNvPicPr>
            <a:picLocks noChangeAspect="1"/>
          </p:cNvPicPr>
          <p:nvPr/>
        </p:nvPicPr>
        <p:blipFill>
          <a:blip r:embed="rId3"/>
          <a:stretch>
            <a:fillRect/>
          </a:stretch>
        </p:blipFill>
        <p:spPr>
          <a:xfrm>
            <a:off x="4609673" y="2047681"/>
            <a:ext cx="4414867" cy="3258204"/>
          </a:xfrm>
          <a:prstGeom prst="rect">
            <a:avLst/>
          </a:prstGeom>
        </p:spPr>
      </p:pic>
      <p:sp>
        <p:nvSpPr>
          <p:cNvPr id="2" name="Rectangle 1"/>
          <p:cNvSpPr/>
          <p:nvPr/>
        </p:nvSpPr>
        <p:spPr>
          <a:xfrm>
            <a:off x="4687640" y="5399387"/>
            <a:ext cx="4390373" cy="1200329"/>
          </a:xfrm>
          <a:prstGeom prst="rect">
            <a:avLst/>
          </a:prstGeom>
        </p:spPr>
        <p:txBody>
          <a:bodyPr wrap="square">
            <a:spAutoFit/>
          </a:bodyPr>
          <a:lstStyle/>
          <a:p>
            <a:r>
              <a:rPr lang="en-US" sz="1200" dirty="0">
                <a:latin typeface="MyriadPro-Regular" panose="020B0503030403020204" pitchFamily="34" charset="0"/>
              </a:rPr>
              <a:t>This satellite image shows flooding in New Orleans following Hurricane Katrina.  Along the left (west) side is a levee from Lake Pontchartrain (top) that failed so that water inundated the New Orleans area east of the levee. Areas on the far left top remained dry. Part of the Mississippi River is shown at lower center.</a:t>
            </a:r>
            <a:endParaRPr lang="en-US" sz="1200" dirty="0"/>
          </a:p>
        </p:txBody>
      </p:sp>
    </p:spTree>
    <p:extLst>
      <p:ext uri="{BB962C8B-B14F-4D97-AF65-F5344CB8AC3E}">
        <p14:creationId xmlns:p14="http://schemas.microsoft.com/office/powerpoint/2010/main" val="1402372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7"/>
          <p:cNvSpPr>
            <a:spLocks noGrp="1"/>
          </p:cNvSpPr>
          <p:nvPr>
            <p:ph type="title"/>
          </p:nvPr>
        </p:nvSpPr>
        <p:spPr>
          <a:xfrm>
            <a:off x="0" y="758481"/>
            <a:ext cx="9144000" cy="789764"/>
          </a:xfrm>
        </p:spPr>
        <p:txBody>
          <a:bodyPr/>
          <a:lstStyle/>
          <a:p>
            <a:r>
              <a:rPr lang="en-US" b="1" dirty="0">
                <a:latin typeface="+mj-lt"/>
              </a:rPr>
              <a:t>Human Impacts on the Environment</a:t>
            </a:r>
            <a:endParaRPr lang="en-US" sz="4000" b="1" dirty="0">
              <a:latin typeface="+mj-lt"/>
            </a:endParaRPr>
          </a:p>
        </p:txBody>
      </p:sp>
      <p:sp>
        <p:nvSpPr>
          <p:cNvPr id="20483" name="Content Placeholder 8"/>
          <p:cNvSpPr>
            <a:spLocks noGrp="1"/>
          </p:cNvSpPr>
          <p:nvPr>
            <p:ph sz="half" idx="1"/>
          </p:nvPr>
        </p:nvSpPr>
        <p:spPr>
          <a:xfrm>
            <a:off x="188728" y="1742882"/>
            <a:ext cx="8766544" cy="4844715"/>
          </a:xfrm>
        </p:spPr>
        <p:txBody>
          <a:bodyPr/>
          <a:lstStyle/>
          <a:p>
            <a:pPr>
              <a:spcBef>
                <a:spcPts val="400"/>
              </a:spcBef>
              <a:buFont typeface="Arial" pitchFamily="34" charset="0"/>
              <a:buChar char="•"/>
            </a:pPr>
            <a:r>
              <a:rPr lang="en-US" sz="2600" dirty="0"/>
              <a:t>How many people the Earth can actually support is unknown </a:t>
            </a:r>
          </a:p>
          <a:p>
            <a:pPr lvl="1">
              <a:spcBef>
                <a:spcPts val="400"/>
              </a:spcBef>
            </a:pPr>
            <a:r>
              <a:rPr lang="en-US" sz="2200" dirty="0"/>
              <a:t>This will depend on our ability to develop sustainable agricultural practices that do not destroy the biological communities that support life on the planet</a:t>
            </a:r>
          </a:p>
          <a:p>
            <a:pPr lvl="1">
              <a:spcBef>
                <a:spcPts val="400"/>
              </a:spcBef>
            </a:pPr>
            <a:r>
              <a:rPr lang="en-US" sz="2200" dirty="0"/>
              <a:t>Consumption levels of materials and energy are also a factor</a:t>
            </a:r>
          </a:p>
          <a:p>
            <a:pPr>
              <a:spcBef>
                <a:spcPts val="400"/>
              </a:spcBef>
              <a:buFont typeface="Arial" pitchFamily="34" charset="0"/>
              <a:buChar char="•"/>
            </a:pPr>
            <a:r>
              <a:rPr lang="en-US" sz="2600" dirty="0"/>
              <a:t>Globally, about 1.5 billion people live in poverty</a:t>
            </a:r>
          </a:p>
          <a:p>
            <a:pPr lvl="1">
              <a:spcBef>
                <a:spcPts val="400"/>
              </a:spcBef>
            </a:pPr>
            <a:r>
              <a:rPr lang="en-US" sz="2200" dirty="0"/>
              <a:t>A condition in which people are unable to meet their basic needs for food, clothing, shelter, or health</a:t>
            </a:r>
          </a:p>
          <a:p>
            <a:pPr lvl="1">
              <a:spcBef>
                <a:spcPts val="400"/>
              </a:spcBef>
            </a:pPr>
            <a:r>
              <a:rPr lang="en-US" sz="2200" dirty="0"/>
              <a:t>Poverty is associated with: </a:t>
            </a:r>
          </a:p>
          <a:p>
            <a:pPr lvl="2">
              <a:spcBef>
                <a:spcPts val="400"/>
              </a:spcBef>
            </a:pPr>
            <a:r>
              <a:rPr lang="en-US" dirty="0"/>
              <a:t>Short life expectancy</a:t>
            </a:r>
          </a:p>
          <a:p>
            <a:pPr lvl="2">
              <a:spcBef>
                <a:spcPts val="400"/>
              </a:spcBef>
            </a:pPr>
            <a:r>
              <a:rPr lang="en-US" dirty="0"/>
              <a:t>Illiteracy</a:t>
            </a:r>
          </a:p>
          <a:p>
            <a:pPr lvl="2">
              <a:spcBef>
                <a:spcPts val="400"/>
              </a:spcBef>
            </a:pPr>
            <a:r>
              <a:rPr lang="en-US" dirty="0"/>
              <a:t>Inadequate access to health services, safe water, and balanced nutrition</a:t>
            </a:r>
            <a:endParaRPr lang="en-US" sz="2000" dirty="0">
              <a:solidFill>
                <a:srgbClr val="000000"/>
              </a:solidFill>
            </a:endParaRPr>
          </a:p>
        </p:txBody>
      </p:sp>
      <p:sp>
        <p:nvSpPr>
          <p:cNvPr id="6" name="Footer Placeholder 5"/>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1675030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erg5_fig_01_01b.jpg"/>
          <p:cNvPicPr>
            <a:picLocks noChangeAspect="1"/>
          </p:cNvPicPr>
          <p:nvPr/>
        </p:nvPicPr>
        <p:blipFill>
          <a:blip r:embed="rId2"/>
          <a:stretch>
            <a:fillRect/>
          </a:stretch>
        </p:blipFill>
        <p:spPr>
          <a:xfrm>
            <a:off x="1948126" y="2044174"/>
            <a:ext cx="5247746" cy="4145140"/>
          </a:xfrm>
          <a:prstGeom prst="rect">
            <a:avLst/>
          </a:prstGeom>
        </p:spPr>
      </p:pic>
      <p:sp>
        <p:nvSpPr>
          <p:cNvPr id="20482" name="Title 7"/>
          <p:cNvSpPr>
            <a:spLocks noGrp="1"/>
          </p:cNvSpPr>
          <p:nvPr>
            <p:ph type="title"/>
          </p:nvPr>
        </p:nvSpPr>
        <p:spPr>
          <a:xfrm>
            <a:off x="0" y="758481"/>
            <a:ext cx="9144000" cy="789764"/>
          </a:xfrm>
        </p:spPr>
        <p:txBody>
          <a:bodyPr/>
          <a:lstStyle/>
          <a:p>
            <a:r>
              <a:rPr lang="en-US" b="1" dirty="0">
                <a:latin typeface="+mj-lt"/>
              </a:rPr>
              <a:t>Human Impacts on the Environment</a:t>
            </a:r>
            <a:endParaRPr lang="en-US" sz="4000" b="1" dirty="0">
              <a:latin typeface="+mj-lt"/>
            </a:endParaRPr>
          </a:p>
        </p:txBody>
      </p:sp>
      <p:sp>
        <p:nvSpPr>
          <p:cNvPr id="20483" name="Content Placeholder 8"/>
          <p:cNvSpPr>
            <a:spLocks noGrp="1"/>
          </p:cNvSpPr>
          <p:nvPr>
            <p:ph sz="half" idx="1"/>
          </p:nvPr>
        </p:nvSpPr>
        <p:spPr>
          <a:xfrm>
            <a:off x="188727" y="1448079"/>
            <a:ext cx="8766544" cy="496983"/>
          </a:xfrm>
        </p:spPr>
        <p:txBody>
          <a:bodyPr/>
          <a:lstStyle/>
          <a:p>
            <a:pPr marL="457200" lvl="1" indent="0" algn="ctr">
              <a:buNone/>
            </a:pPr>
            <a:r>
              <a:rPr lang="en-US" sz="2800" dirty="0">
                <a:solidFill>
                  <a:srgbClr val="000000"/>
                </a:solidFill>
              </a:rPr>
              <a:t>Human Population Growth</a:t>
            </a:r>
          </a:p>
        </p:txBody>
      </p:sp>
      <p:sp>
        <p:nvSpPr>
          <p:cNvPr id="6" name="Footer Placeholder 5"/>
          <p:cNvSpPr>
            <a:spLocks noGrp="1"/>
          </p:cNvSpPr>
          <p:nvPr>
            <p:ph type="ftr" sz="quarter" idx="3"/>
          </p:nvPr>
        </p:nvSpPr>
        <p:spPr/>
        <p:txBody>
          <a:bodyPr/>
          <a:lstStyle/>
          <a:p>
            <a:r>
              <a:rPr lang="en-US" dirty="0"/>
              <a:t>Copyright © 2017 John Wiley &amp; Sons, Inc. All rights reserved.</a:t>
            </a:r>
          </a:p>
        </p:txBody>
      </p:sp>
      <p:sp>
        <p:nvSpPr>
          <p:cNvPr id="3" name="TextBox 2"/>
          <p:cNvSpPr txBox="1"/>
          <p:nvPr/>
        </p:nvSpPr>
        <p:spPr>
          <a:xfrm>
            <a:off x="357351" y="6102047"/>
            <a:ext cx="8429297" cy="646331"/>
          </a:xfrm>
          <a:prstGeom prst="rect">
            <a:avLst/>
          </a:prstGeom>
          <a:noFill/>
        </p:spPr>
        <p:txBody>
          <a:bodyPr wrap="square" rtlCol="0">
            <a:spAutoFit/>
          </a:bodyPr>
          <a:lstStyle/>
          <a:p>
            <a:r>
              <a:rPr lang="en-US" dirty="0"/>
              <a:t>It took thousands of years for the human population to reach 1 billion (in 1800). In 2015, Earth’s human population surpassed 7 billion.</a:t>
            </a:r>
          </a:p>
        </p:txBody>
      </p:sp>
    </p:spTree>
    <p:extLst>
      <p:ext uri="{BB962C8B-B14F-4D97-AF65-F5344CB8AC3E}">
        <p14:creationId xmlns:p14="http://schemas.microsoft.com/office/powerpoint/2010/main" val="193453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806288"/>
            <a:ext cx="9144000" cy="721176"/>
          </a:xfrm>
        </p:spPr>
        <p:txBody>
          <a:bodyPr/>
          <a:lstStyle/>
          <a:p>
            <a:r>
              <a:rPr lang="en-US" sz="4000" b="1" dirty="0">
                <a:solidFill>
                  <a:srgbClr val="000000"/>
                </a:solidFill>
              </a:rPr>
              <a:t>The Gap Between Rich and Poor Countries </a:t>
            </a:r>
            <a:endParaRPr lang="en-US" sz="4000" b="1" dirty="0"/>
          </a:p>
        </p:txBody>
      </p:sp>
      <p:sp>
        <p:nvSpPr>
          <p:cNvPr id="21507" name="Content Placeholder 2"/>
          <p:cNvSpPr>
            <a:spLocks noGrp="1"/>
          </p:cNvSpPr>
          <p:nvPr>
            <p:ph sz="half" idx="1"/>
          </p:nvPr>
        </p:nvSpPr>
        <p:spPr>
          <a:xfrm>
            <a:off x="415158" y="1879880"/>
            <a:ext cx="8313683" cy="4352754"/>
          </a:xfrm>
        </p:spPr>
        <p:txBody>
          <a:bodyPr/>
          <a:lstStyle/>
          <a:p>
            <a:r>
              <a:rPr lang="en-US" sz="3000" dirty="0">
                <a:latin typeface="+mn-lt"/>
              </a:rPr>
              <a:t>Countries are divided into rich and poor</a:t>
            </a:r>
          </a:p>
          <a:p>
            <a:r>
              <a:rPr lang="en-US" dirty="0"/>
              <a:t>Rich countries are known as highly developed countries</a:t>
            </a:r>
          </a:p>
          <a:p>
            <a:pPr lvl="1"/>
            <a:r>
              <a:rPr lang="en-US" dirty="0"/>
              <a:t>Highly developed countries represent 18% of the world’s population (US, Canada, Japan)</a:t>
            </a:r>
          </a:p>
          <a:p>
            <a:pPr lvl="1"/>
            <a:r>
              <a:rPr lang="en-US" dirty="0"/>
              <a:t>They have complex industrialized bases, low rates of population growth, and high per person incomes.</a:t>
            </a:r>
          </a:p>
          <a:p>
            <a:pPr lvl="1"/>
            <a:r>
              <a:rPr lang="en-US" dirty="0"/>
              <a:t>People in highly developed countries consume more resources per person than people in developing countries</a:t>
            </a:r>
          </a:p>
          <a:p>
            <a:pPr marL="514350" lvl="1" indent="0">
              <a:buNone/>
            </a:pPr>
            <a:endParaRPr lang="en-US" sz="2200" dirty="0">
              <a:latin typeface="+mn-lt"/>
            </a:endParaRPr>
          </a:p>
          <a:p>
            <a:pPr lvl="3"/>
            <a:endParaRPr lang="en-US" sz="1600" dirty="0">
              <a:latin typeface="+mn-lt"/>
            </a:endParaRPr>
          </a:p>
        </p:txBody>
      </p:sp>
      <p:sp>
        <p:nvSpPr>
          <p:cNvPr id="8" name="Footer Placeholder 7"/>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25706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806288"/>
            <a:ext cx="9144000" cy="721176"/>
          </a:xfrm>
        </p:spPr>
        <p:txBody>
          <a:bodyPr/>
          <a:lstStyle/>
          <a:p>
            <a:r>
              <a:rPr lang="en-US" sz="4000" b="1" dirty="0">
                <a:solidFill>
                  <a:srgbClr val="000000"/>
                </a:solidFill>
              </a:rPr>
              <a:t>The Gap Between Rich and Poor Countries </a:t>
            </a:r>
            <a:endParaRPr lang="en-US" sz="4000" b="1" dirty="0"/>
          </a:p>
        </p:txBody>
      </p:sp>
      <p:sp>
        <p:nvSpPr>
          <p:cNvPr id="21507" name="Content Placeholder 2"/>
          <p:cNvSpPr>
            <a:spLocks noGrp="1"/>
          </p:cNvSpPr>
          <p:nvPr>
            <p:ph sz="half" idx="1"/>
          </p:nvPr>
        </p:nvSpPr>
        <p:spPr>
          <a:xfrm>
            <a:off x="541284" y="1835726"/>
            <a:ext cx="8061431" cy="4657149"/>
          </a:xfrm>
        </p:spPr>
        <p:txBody>
          <a:bodyPr/>
          <a:lstStyle/>
          <a:p>
            <a:r>
              <a:rPr lang="en-US" dirty="0"/>
              <a:t>Poor countries are known as moderately developed countries (MDCs) or less developed countries (LDCs)</a:t>
            </a:r>
          </a:p>
          <a:p>
            <a:pPr lvl="2"/>
            <a:r>
              <a:rPr lang="en-US" sz="2400" dirty="0"/>
              <a:t>82% of the world’s population live in either MDCs (such as Mexico, Turkey) or LDCs (such as Haiti, Bangladesh)</a:t>
            </a:r>
          </a:p>
          <a:p>
            <a:pPr lvl="1"/>
            <a:r>
              <a:rPr lang="en-US" sz="2800" dirty="0"/>
              <a:t>MDCs have:</a:t>
            </a:r>
          </a:p>
          <a:p>
            <a:pPr lvl="2"/>
            <a:r>
              <a:rPr lang="en-US" sz="2400" dirty="0"/>
              <a:t>Medium levels of industrialization</a:t>
            </a:r>
          </a:p>
          <a:p>
            <a:pPr lvl="2"/>
            <a:r>
              <a:rPr lang="en-US" sz="2400" dirty="0"/>
              <a:t>Lower per person incomes, and fewer opportunities for education and health care  than those in highly developed countries</a:t>
            </a:r>
          </a:p>
          <a:p>
            <a:pPr marL="914400" lvl="2" indent="0">
              <a:buNone/>
            </a:pPr>
            <a:endParaRPr lang="en-US" dirty="0">
              <a:latin typeface="+mn-lt"/>
            </a:endParaRPr>
          </a:p>
        </p:txBody>
      </p:sp>
      <p:sp>
        <p:nvSpPr>
          <p:cNvPr id="8" name="Footer Placeholder 7"/>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1888173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806288"/>
            <a:ext cx="9144000" cy="721176"/>
          </a:xfrm>
        </p:spPr>
        <p:txBody>
          <a:bodyPr/>
          <a:lstStyle/>
          <a:p>
            <a:r>
              <a:rPr lang="en-US" sz="4000" b="1" dirty="0">
                <a:solidFill>
                  <a:srgbClr val="000000"/>
                </a:solidFill>
              </a:rPr>
              <a:t>The Gap Between Rich and Poor Countries </a:t>
            </a:r>
            <a:endParaRPr lang="en-US" sz="4000" b="1" dirty="0"/>
          </a:p>
        </p:txBody>
      </p:sp>
      <p:sp>
        <p:nvSpPr>
          <p:cNvPr id="21507" name="Content Placeholder 2"/>
          <p:cNvSpPr>
            <a:spLocks noGrp="1"/>
          </p:cNvSpPr>
          <p:nvPr>
            <p:ph sz="half" idx="1"/>
          </p:nvPr>
        </p:nvSpPr>
        <p:spPr>
          <a:xfrm>
            <a:off x="567557" y="1933903"/>
            <a:ext cx="7861741" cy="4393323"/>
          </a:xfrm>
        </p:spPr>
        <p:txBody>
          <a:bodyPr/>
          <a:lstStyle/>
          <a:p>
            <a:pPr lvl="1"/>
            <a:r>
              <a:rPr lang="en-US" sz="2800" dirty="0">
                <a:latin typeface="+mn-lt"/>
              </a:rPr>
              <a:t>LDCs have:</a:t>
            </a:r>
          </a:p>
          <a:p>
            <a:pPr lvl="2"/>
            <a:r>
              <a:rPr lang="en-US" sz="2400" dirty="0"/>
              <a:t>Very low per person incomes relative to those in highly developed countries</a:t>
            </a:r>
          </a:p>
          <a:p>
            <a:pPr lvl="2"/>
            <a:r>
              <a:rPr lang="en-US" sz="2400" dirty="0"/>
              <a:t>Low levels of industrialization, most economies are agricultural</a:t>
            </a:r>
          </a:p>
          <a:p>
            <a:pPr lvl="2"/>
            <a:r>
              <a:rPr lang="en-US" sz="2400" dirty="0"/>
              <a:t>High population growth rates</a:t>
            </a:r>
          </a:p>
          <a:p>
            <a:pPr lvl="2"/>
            <a:r>
              <a:rPr lang="en-US" sz="2400" dirty="0"/>
              <a:t>High infant mortality rates</a:t>
            </a:r>
          </a:p>
          <a:p>
            <a:pPr lvl="2"/>
            <a:r>
              <a:rPr lang="en-US" sz="2400" dirty="0"/>
              <a:t>Hunger, disease, and illiteracy are common</a:t>
            </a:r>
          </a:p>
          <a:p>
            <a:pPr marL="914400" lvl="2" indent="0">
              <a:buNone/>
            </a:pPr>
            <a:endParaRPr lang="en-US" dirty="0">
              <a:latin typeface="+mn-lt"/>
            </a:endParaRPr>
          </a:p>
        </p:txBody>
      </p:sp>
      <p:sp>
        <p:nvSpPr>
          <p:cNvPr id="8" name="Footer Placeholder 7"/>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3020460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770883"/>
            <a:ext cx="9144000" cy="778517"/>
          </a:xfrm>
        </p:spPr>
        <p:txBody>
          <a:bodyPr/>
          <a:lstStyle/>
          <a:p>
            <a:r>
              <a:rPr lang="en-US" sz="3800" b="1" dirty="0">
                <a:solidFill>
                  <a:srgbClr val="000000"/>
                </a:solidFill>
                <a:latin typeface="+mn-lt"/>
              </a:rPr>
              <a:t>Population, Resources, and the Environment</a:t>
            </a:r>
            <a:endParaRPr lang="en-US" sz="3800" b="1" dirty="0">
              <a:latin typeface="+mn-lt"/>
            </a:endParaRPr>
          </a:p>
        </p:txBody>
      </p:sp>
      <p:sp>
        <p:nvSpPr>
          <p:cNvPr id="23555" name="Content Placeholder 2"/>
          <p:cNvSpPr>
            <a:spLocks noGrp="1"/>
          </p:cNvSpPr>
          <p:nvPr>
            <p:ph sz="half" idx="1"/>
          </p:nvPr>
        </p:nvSpPr>
        <p:spPr>
          <a:xfrm>
            <a:off x="396765" y="1681360"/>
            <a:ext cx="8350469" cy="4811515"/>
          </a:xfrm>
        </p:spPr>
        <p:txBody>
          <a:bodyPr/>
          <a:lstStyle/>
          <a:p>
            <a:r>
              <a:rPr lang="en-US" sz="2600" dirty="0">
                <a:latin typeface="+mn-lt"/>
              </a:rPr>
              <a:t>The high rate of resource consumption in highly developed countries affects the environment as much as rapid population growth in other parts of the world</a:t>
            </a:r>
          </a:p>
          <a:p>
            <a:pPr lvl="1"/>
            <a:r>
              <a:rPr lang="en-US" sz="2200" dirty="0"/>
              <a:t>During rapid population growth, simply providing the essentials for survival can overwhelm a country’s natural resources </a:t>
            </a:r>
          </a:p>
          <a:p>
            <a:pPr lvl="2"/>
            <a:r>
              <a:rPr lang="en-US" dirty="0"/>
              <a:t>Often a situation found in developing countries</a:t>
            </a:r>
          </a:p>
          <a:p>
            <a:r>
              <a:rPr lang="en-US" sz="2600" dirty="0"/>
              <a:t>In highly developed countries, consumption of natural resources far exceeds amounts needed for basic survival </a:t>
            </a:r>
          </a:p>
          <a:p>
            <a:pPr lvl="1"/>
            <a:r>
              <a:rPr lang="en-US" sz="2200" dirty="0"/>
              <a:t>This depletion of resources extends past the boundaries of individual countries and can affect resources globally</a:t>
            </a:r>
          </a:p>
          <a:p>
            <a:pPr lvl="2"/>
            <a:r>
              <a:rPr lang="en-US" dirty="0"/>
              <a:t>Continued high-consumption lifestyles now rely on importation of resources from less developed countries to sustain them</a:t>
            </a:r>
          </a:p>
        </p:txBody>
      </p:sp>
      <p:sp>
        <p:nvSpPr>
          <p:cNvPr id="7" name="Footer Placeholder 6"/>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2144589609"/>
      </p:ext>
    </p:extLst>
  </p:cSld>
  <p:clrMapOvr>
    <a:masterClrMapping/>
  </p:clrMapOvr>
</p:sld>
</file>

<file path=ppt/theme/theme1.xml><?xml version="1.0" encoding="utf-8"?>
<a:theme xmlns:a="http://schemas.openxmlformats.org/drawingml/2006/main" name="Berg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Berg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Berg_Theme.thmx</Template>
  <TotalTime>7</TotalTime>
  <Words>2596</Words>
  <Application>Microsoft Macintosh PowerPoint</Application>
  <PresentationFormat>On-screen Show (4:3)</PresentationFormat>
  <Paragraphs>277</Paragraphs>
  <Slides>35</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Albertus Medium</vt:lpstr>
      <vt:lpstr>Albertus MT</vt:lpstr>
      <vt:lpstr>Arial</vt:lpstr>
      <vt:lpstr>Calibri</vt:lpstr>
      <vt:lpstr>Helvetica</vt:lpstr>
      <vt:lpstr>MyriadPro-Regular</vt:lpstr>
      <vt:lpstr>Berg_Theme</vt:lpstr>
      <vt:lpstr>2_Berg_Theme</vt:lpstr>
      <vt:lpstr>The Environmental Challenges We Face</vt:lpstr>
      <vt:lpstr>A Rapidly Changing World </vt:lpstr>
      <vt:lpstr>Human Impacts on the Environment</vt:lpstr>
      <vt:lpstr>Human Impacts on the Environment</vt:lpstr>
      <vt:lpstr>Human Impacts on the Environment</vt:lpstr>
      <vt:lpstr>The Gap Between Rich and Poor Countries </vt:lpstr>
      <vt:lpstr>The Gap Between Rich and Poor Countries </vt:lpstr>
      <vt:lpstr>The Gap Between Rich and Poor Countries </vt:lpstr>
      <vt:lpstr>Population, Resources, and the Environment</vt:lpstr>
      <vt:lpstr>Population, Resources, and the Environment</vt:lpstr>
      <vt:lpstr>Population, Resources, and the Environment</vt:lpstr>
      <vt:lpstr>Population, Resources, and the Environment</vt:lpstr>
      <vt:lpstr>Population, Resources, and the Environment</vt:lpstr>
      <vt:lpstr>Population, Resources, and the Environment</vt:lpstr>
      <vt:lpstr>Population, Resources, and the Environment</vt:lpstr>
      <vt:lpstr>Sustainability and the Environment</vt:lpstr>
      <vt:lpstr>Sustainability and the Environment</vt:lpstr>
      <vt:lpstr>Sustainability and the Environment</vt:lpstr>
      <vt:lpstr>EnviroDiscovery: Green Roofs</vt:lpstr>
      <vt:lpstr>Global Environmental Issues</vt:lpstr>
      <vt:lpstr>Global Environmental Issues</vt:lpstr>
      <vt:lpstr>Global Environmental Issues</vt:lpstr>
      <vt:lpstr>Global Environmental Issues</vt:lpstr>
      <vt:lpstr>Global Environmental Issues</vt:lpstr>
      <vt:lpstr>Global Environmental Issues</vt:lpstr>
      <vt:lpstr>Global Environmental Issues</vt:lpstr>
      <vt:lpstr>Environmental Science</vt:lpstr>
      <vt:lpstr>The Goals of Environmental Science</vt:lpstr>
      <vt:lpstr>Science as a Process</vt:lpstr>
      <vt:lpstr>Science as a Process </vt:lpstr>
      <vt:lpstr>Science as a Process</vt:lpstr>
      <vt:lpstr>How We Handle Environmental Problems</vt:lpstr>
      <vt:lpstr>How We Handle Environmental Problems</vt:lpstr>
      <vt:lpstr>EnviroDiscovery: NIMBY</vt:lpstr>
      <vt:lpstr>Case Study: The New Orleans Disaster</vt:lpstr>
    </vt:vector>
  </TitlesOfParts>
  <Company>JMG Graphics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Christiana</dc:creator>
  <cp:lastModifiedBy>Microsoft Office User</cp:lastModifiedBy>
  <cp:revision>70</cp:revision>
  <dcterms:created xsi:type="dcterms:W3CDTF">2017-01-12T19:24:43Z</dcterms:created>
  <dcterms:modified xsi:type="dcterms:W3CDTF">2021-06-08T00:31:48Z</dcterms:modified>
</cp:coreProperties>
</file>